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charts/style2.xml" ContentType="application/vnd.ms-office.chartstyle+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olors2.xml" ContentType="application/vnd.ms-office.chartcolorstyle+xml"/>
  <Override PartName="/ppt/charts/chart1.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58" r:id="rId3"/>
    <p:sldId id="260" r:id="rId4"/>
    <p:sldId id="287" r:id="rId5"/>
    <p:sldId id="288" r:id="rId6"/>
    <p:sldId id="285" r:id="rId7"/>
    <p:sldId id="286" r:id="rId8"/>
    <p:sldId id="262" r:id="rId9"/>
    <p:sldId id="270" r:id="rId10"/>
    <p:sldId id="263" r:id="rId11"/>
    <p:sldId id="264" r:id="rId12"/>
    <p:sldId id="275" r:id="rId13"/>
    <p:sldId id="265" r:id="rId14"/>
    <p:sldId id="278" r:id="rId15"/>
    <p:sldId id="280" r:id="rId16"/>
    <p:sldId id="277" r:id="rId17"/>
    <p:sldId id="28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33" autoAdjust="0"/>
  </p:normalViewPr>
  <p:slideViewPr>
    <p:cSldViewPr snapToGrid="0" showGuides="1">
      <p:cViewPr varScale="1">
        <p:scale>
          <a:sx n="64" d="100"/>
          <a:sy n="64" d="100"/>
        </p:scale>
        <p:origin x="1268" y="5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en-US" sz="1600" dirty="0"/>
              <a:t>Municipal waste generated per person</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c:ext xmlns:c16="http://schemas.microsoft.com/office/drawing/2014/chart" uri="{C3380CC4-5D6E-409C-BE32-E72D297353CC}">
              <c16:uniqueId val="{00000000-5267-4E16-9722-1330711B298F}"/>
            </c:ext>
          </c:extLst>
        </c:ser>
        <c:dLbls>
          <c:showLegendKey val="0"/>
          <c:showVal val="0"/>
          <c:showCatName val="0"/>
          <c:showSerName val="0"/>
          <c:showPercent val="0"/>
          <c:showBubbleSize val="0"/>
        </c:dLbls>
        <c:gapWidth val="326"/>
        <c:overlap val="-58"/>
        <c:axId val="299292672"/>
        <c:axId val="299292280"/>
      </c:barChart>
      <c:catAx>
        <c:axId val="299292672"/>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2280"/>
        <c:crosses val="autoZero"/>
        <c:auto val="1"/>
        <c:lblAlgn val="ctr"/>
        <c:lblOffset val="100"/>
        <c:noMultiLvlLbl val="0"/>
      </c:catAx>
      <c:valAx>
        <c:axId val="299292280"/>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dirty="0" smtClean="0"/>
                  <a:t>k</a:t>
                </a:r>
                <a:r>
                  <a:rPr lang="en-US" cap="none" baseline="0" dirty="0" smtClean="0"/>
                  <a:t>g</a:t>
                </a:r>
                <a:r>
                  <a:rPr lang="en-US" dirty="0" smtClean="0"/>
                  <a:t> </a:t>
                </a:r>
                <a:r>
                  <a:rPr lang="en-US" dirty="0"/>
                  <a:t>/ capita</a:t>
                </a:r>
              </a:p>
            </c:rich>
          </c:tx>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2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en-US" sz="1600"/>
              <a:t>Municipal waste recycled</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c:ext xmlns:c16="http://schemas.microsoft.com/office/drawing/2014/chart" uri="{C3380CC4-5D6E-409C-BE32-E72D297353CC}">
              <c16:uniqueId val="{00000000-1DA4-478E-A387-67A47B77C731}"/>
            </c:ext>
          </c:extLst>
        </c:ser>
        <c:dLbls>
          <c:showLegendKey val="0"/>
          <c:showVal val="0"/>
          <c:showCatName val="0"/>
          <c:showSerName val="0"/>
          <c:showPercent val="0"/>
          <c:showBubbleSize val="0"/>
        </c:dLbls>
        <c:gapWidth val="326"/>
        <c:overlap val="-58"/>
        <c:axId val="299293456"/>
        <c:axId val="620415024"/>
      </c:barChart>
      <c:catAx>
        <c:axId val="299293456"/>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0415024"/>
        <c:crosses val="autoZero"/>
        <c:auto val="1"/>
        <c:lblAlgn val="ctr"/>
        <c:lblOffset val="100"/>
        <c:noMultiLvlLbl val="0"/>
      </c:catAx>
      <c:valAx>
        <c:axId val="620415024"/>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a:t>
                </a:r>
              </a:p>
            </c:rich>
          </c:tx>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3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22.12.2022</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12/22/2022</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266336824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8543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D.2.2 –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432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7691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248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3511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2553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smtClean="0"/>
              <a:t>D.2.2 –</a:t>
            </a:r>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SEPARATE COLLECTION OF SOLID WASTE FOR RECYCLING</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8401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400" dirty="0" smtClean="0"/>
              <a:t>D.2.2– SEPARATE COLLECTION OF SOLID WASTE FOR RECYCLING</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smtClean="0"/>
              <a:t> </a:t>
            </a:r>
            <a:r>
              <a:rPr lang="en-US" sz="1200" dirty="0" smtClean="0"/>
              <a:t>5</a:t>
            </a:r>
            <a:r>
              <a:rPr lang="it-IT" sz="1200" dirty="0"/>
              <a:t/>
            </a:r>
            <a:br>
              <a:rPr lang="it-IT" sz="1200" dirty="0"/>
            </a:br>
            <a:r>
              <a:rPr lang="en-US" sz="1200" dirty="0"/>
              <a:t>THE ASSESSMENT CRITERIA OF </a:t>
            </a:r>
            <a:r>
              <a:rPr lang="en-US" sz="1200" dirty="0" smtClean="0"/>
              <a:t>SCTOOL </a:t>
            </a:r>
            <a:r>
              <a:rPr lang="en-US" sz="1200" dirty="0"/>
              <a:t>– </a:t>
            </a:r>
            <a:r>
              <a:rPr lang="en-US" sz="1200" dirty="0" smtClean="0"/>
              <a:t>CITY</a:t>
            </a:r>
            <a:r>
              <a:rPr lang="en-US" sz="1200" baseline="0" dirty="0" smtClean="0"/>
              <a:t> </a:t>
            </a:r>
            <a:r>
              <a:rPr lang="en-US" sz="1200" dirty="0" smtClean="0"/>
              <a:t>SCALE</a:t>
            </a:r>
            <a:endParaRPr lang="it-IT" dirty="0"/>
          </a:p>
        </p:txBody>
      </p:sp>
      <p:pic>
        <p:nvPicPr>
          <p:cNvPr id="10" name="Imatge 14"/>
          <p:cNvPicPr/>
          <p:nvPr userDrawn="1"/>
        </p:nvPicPr>
        <p:blipFill>
          <a:blip r:embed="rId1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62" r:id="rId9"/>
    <p:sldLayoutId id="2147483665" r:id="rId10"/>
  </p:sldLayoutIdLst>
  <p:hf hdr="0" ftr="0" dt="0"/>
  <p:txStyles>
    <p:titleStyle>
      <a:lvl1pPr algn="ctr" defTabSz="914400" rtl="0" eaLnBrk="1" latinLnBrk="0" hangingPunct="1">
        <a:spcBef>
          <a:spcPct val="0"/>
        </a:spcBef>
        <a:buNone/>
        <a:defRPr sz="2000" b="1" kern="1200">
          <a:solidFill>
            <a:schemeClr val="tx1">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2.png"/><Relationship Id="rId7" Type="http://schemas.openxmlformats.org/officeDocument/2006/relationships/image" Target="../media/image2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en-US" sz="3600" dirty="0">
                <a:solidFill>
                  <a:srgbClr val="0070C0"/>
                </a:solidFill>
              </a:rPr>
              <a:t>Training M</a:t>
            </a:r>
            <a:r>
              <a:rPr lang="en-US" sz="3600" dirty="0" smtClean="0">
                <a:solidFill>
                  <a:srgbClr val="0070C0"/>
                </a:solidFill>
              </a:rPr>
              <a:t>odule </a:t>
            </a:r>
            <a:r>
              <a:rPr lang="en-US" sz="3600" dirty="0" smtClean="0">
                <a:solidFill>
                  <a:srgbClr val="0070C0"/>
                </a:solidFill>
              </a:rPr>
              <a:t>5</a:t>
            </a:r>
            <a:endParaRPr lang="en-US" sz="3600" dirty="0">
              <a:solidFill>
                <a:srgbClr val="0070C0"/>
              </a:solidFill>
            </a:endParaRPr>
          </a:p>
          <a:p>
            <a:pPr marL="0" indent="0">
              <a:buNone/>
            </a:pPr>
            <a:r>
              <a:rPr lang="it-IT" dirty="0"/>
              <a:t>Calculating the assessment </a:t>
            </a:r>
            <a:endParaRPr lang="it-IT" dirty="0" smtClean="0"/>
          </a:p>
          <a:p>
            <a:pPr marL="0" indent="0">
              <a:buNone/>
            </a:pPr>
            <a:r>
              <a:rPr lang="it-IT" dirty="0" smtClean="0"/>
              <a:t>criteria </a:t>
            </a:r>
            <a:r>
              <a:rPr lang="it-IT" sz="3200" dirty="0" smtClean="0"/>
              <a:t>of</a:t>
            </a:r>
          </a:p>
          <a:p>
            <a:pPr marL="0" indent="0">
              <a:buNone/>
            </a:pPr>
            <a:r>
              <a:rPr lang="it-IT" sz="3200" dirty="0" smtClean="0"/>
              <a:t>S</a:t>
            </a:r>
            <a:r>
              <a:rPr lang="el-GR" sz="3200" dirty="0" smtClean="0"/>
              <a:t>C</a:t>
            </a:r>
            <a:r>
              <a:rPr lang="it-IT" sz="3200" dirty="0" smtClean="0"/>
              <a:t>Tool </a:t>
            </a:r>
            <a:r>
              <a:rPr lang="it-IT" sz="3200" dirty="0"/>
              <a:t>– </a:t>
            </a:r>
            <a:r>
              <a:rPr lang="el-GR" sz="3200" dirty="0" smtClean="0"/>
              <a:t>City</a:t>
            </a:r>
            <a:r>
              <a:rPr lang="it-IT" sz="3200" dirty="0" smtClean="0"/>
              <a:t> </a:t>
            </a:r>
            <a:r>
              <a:rPr lang="it-IT" sz="3200" dirty="0"/>
              <a:t>Scale</a:t>
            </a: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492875"/>
            <a:ext cx="2133600" cy="365125"/>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D.2.2</a:t>
            </a:r>
            <a:r>
              <a:rPr lang="en-US" sz="2800" b="1" dirty="0" smtClean="0">
                <a:solidFill>
                  <a:prstClr val="black">
                    <a:lumMod val="50000"/>
                    <a:lumOff val="50000"/>
                  </a:prstClr>
                </a:solidFill>
              </a:rPr>
              <a:t>– SOLID </a:t>
            </a:r>
            <a:r>
              <a:rPr lang="en-US" sz="2800" b="1" dirty="0">
                <a:solidFill>
                  <a:prstClr val="black">
                    <a:lumMod val="50000"/>
                    <a:lumOff val="50000"/>
                  </a:prstClr>
                </a:solidFill>
              </a:rPr>
              <a:t>WASTE RECYCLING</a:t>
            </a:r>
            <a:endParaRPr lang="en-US" sz="2400" b="1" dirty="0">
              <a:solidFill>
                <a:schemeClr val="tx1">
                  <a:lumMod val="50000"/>
                  <a:lumOff val="50000"/>
                </a:schemeClr>
              </a:solidFill>
            </a:endParaRPr>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573936" cy="4549400"/>
          </a:xfrm>
          <a:prstGeom prst="rect">
            <a:avLst/>
          </a:prstGeom>
        </p:spPr>
        <p:txBody>
          <a:bodyPr>
            <a:noAutofit/>
          </a:bodyPr>
          <a:lstStyle/>
          <a:p>
            <a:pPr marL="0" indent="0">
              <a:buNone/>
            </a:pPr>
            <a:r>
              <a:rPr lang="en-US" sz="2400" b="1" u="sng" dirty="0">
                <a:cs typeface="Calibri" panose="020F0502020204030204" pitchFamily="34" charset="0"/>
              </a:rPr>
              <a:t>BOUNDARY </a:t>
            </a:r>
            <a:r>
              <a:rPr lang="en-US" sz="2400" b="1" u="sng" dirty="0" smtClean="0">
                <a:cs typeface="Calibri" panose="020F0502020204030204" pitchFamily="34" charset="0"/>
              </a:rPr>
              <a:t>&amp; </a:t>
            </a:r>
            <a:r>
              <a:rPr lang="en-US" sz="2400" b="1" u="sng" dirty="0">
                <a:cs typeface="Calibri" panose="020F0502020204030204" pitchFamily="34" charset="0"/>
              </a:rPr>
              <a:t>SCOPE</a:t>
            </a:r>
            <a:endParaRPr lang="en-US" sz="2400" dirty="0"/>
          </a:p>
          <a:p>
            <a:pPr marL="0" indent="0">
              <a:buNone/>
            </a:pPr>
            <a:endParaRPr lang="en-US" sz="800" b="1" u="sng" dirty="0"/>
          </a:p>
          <a:p>
            <a:pPr marL="0" indent="0">
              <a:lnSpc>
                <a:spcPct val="80000"/>
              </a:lnSpc>
              <a:buNone/>
            </a:pPr>
            <a:r>
              <a:rPr lang="en-US" sz="2400" dirty="0" smtClean="0"/>
              <a:t>The boundary is the whole </a:t>
            </a:r>
            <a:r>
              <a:rPr lang="el-GR" sz="2400" dirty="0" smtClean="0"/>
              <a:t>city</a:t>
            </a:r>
            <a:r>
              <a:rPr lang="en-US" sz="2400" dirty="0" smtClean="0"/>
              <a:t>.  </a:t>
            </a:r>
          </a:p>
          <a:p>
            <a:pPr marL="0" indent="0">
              <a:lnSpc>
                <a:spcPct val="80000"/>
              </a:lnSpc>
              <a:buNone/>
            </a:pPr>
            <a:endParaRPr lang="en-US" sz="1600" dirty="0" smtClean="0"/>
          </a:p>
          <a:p>
            <a:pPr marL="0" indent="0">
              <a:lnSpc>
                <a:spcPct val="80000"/>
              </a:lnSpc>
              <a:buNone/>
            </a:pPr>
            <a:r>
              <a:rPr lang="en-GB" sz="2400" dirty="0" smtClean="0"/>
              <a:t>Municipal </a:t>
            </a:r>
            <a:r>
              <a:rPr lang="en-GB" sz="2400" dirty="0"/>
              <a:t>Solid Waste  is non-hazardous waste composed of food waste, garden waste, paper and cardboard, wood, textiles, nappies (disposable diapers), rubber and leather, plastics, metal, glass, and refuse (i.e. ash, dirt and dust). </a:t>
            </a:r>
          </a:p>
          <a:p>
            <a:pPr marL="0" indent="0">
              <a:lnSpc>
                <a:spcPct val="80000"/>
              </a:lnSpc>
              <a:buNone/>
            </a:pPr>
            <a:endParaRPr lang="en-US" sz="2400" dirty="0"/>
          </a:p>
          <a:p>
            <a:pPr marL="0" indent="0">
              <a:lnSpc>
                <a:spcPct val="80000"/>
              </a:lnSpc>
              <a:buNone/>
            </a:pPr>
            <a:endParaRPr lang="en-US" sz="2400" dirty="0">
              <a:solidFill>
                <a:srgbClr val="FF0000"/>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89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597480" cy="4754880"/>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ASSESSMENT </a:t>
            </a:r>
            <a:r>
              <a:rPr lang="en-US" sz="2400" b="1" u="sng" dirty="0" smtClean="0">
                <a:latin typeface="Calibri" panose="020F0502020204030204" pitchFamily="34" charset="0"/>
                <a:cs typeface="Calibri" panose="020F0502020204030204" pitchFamily="34" charset="0"/>
              </a:rPr>
              <a:t>METHOD</a:t>
            </a:r>
          </a:p>
          <a:p>
            <a:pPr marL="0" indent="0">
              <a:buNone/>
            </a:pPr>
            <a:r>
              <a:rPr lang="en-US" sz="2400" b="1" dirty="0" smtClean="0">
                <a:solidFill>
                  <a:schemeClr val="tx1">
                    <a:lumMod val="50000"/>
                    <a:lumOff val="50000"/>
                  </a:schemeClr>
                </a:solidFill>
              </a:rPr>
              <a:t>The calculation steps are the following:</a:t>
            </a:r>
            <a:r>
              <a:rPr lang="en-US" sz="2400" dirty="0" smtClean="0"/>
              <a:t> </a:t>
            </a:r>
            <a:endParaRPr lang="it-IT" sz="2400" dirty="0" smtClean="0"/>
          </a:p>
          <a:p>
            <a:pPr marL="457200" indent="-457200" algn="just">
              <a:buFont typeface="+mj-lt"/>
              <a:buAutoNum type="arabicPeriod"/>
            </a:pPr>
            <a:r>
              <a:rPr lang="en-US" sz="2400" dirty="0"/>
              <a:t>Calculate </a:t>
            </a:r>
            <a:r>
              <a:rPr lang="en-US" sz="2400" b="1" dirty="0"/>
              <a:t>the </a:t>
            </a:r>
            <a:r>
              <a:rPr lang="el-GR" sz="2400" b="1" dirty="0" err="1" smtClean="0"/>
              <a:t>annual</a:t>
            </a:r>
            <a:r>
              <a:rPr lang="en-US" sz="2400" b="1" dirty="0" smtClean="0"/>
              <a:t> total amount </a:t>
            </a:r>
            <a:r>
              <a:rPr lang="en-US" sz="2400" b="1" dirty="0"/>
              <a:t>of the city’s solid waste that is recycled</a:t>
            </a:r>
            <a:r>
              <a:rPr lang="el-GR" sz="2400" b="1" dirty="0"/>
              <a:t>, </a:t>
            </a:r>
            <a:r>
              <a:rPr lang="el-GR" sz="2400" dirty="0"/>
              <a:t>[t</a:t>
            </a:r>
            <a:r>
              <a:rPr lang="el-GR" sz="2400" dirty="0" smtClean="0"/>
              <a:t>]</a:t>
            </a:r>
            <a:r>
              <a:rPr lang="en-US" sz="2400" dirty="0" smtClean="0"/>
              <a:t>. </a:t>
            </a:r>
            <a:r>
              <a:rPr lang="en-US" sz="2400" i="1" dirty="0" smtClean="0"/>
              <a:t>Use data from the most recent complete year</a:t>
            </a:r>
            <a:endParaRPr lang="en-US" sz="2400" b="1" i="1" dirty="0"/>
          </a:p>
          <a:p>
            <a:pPr marL="457200" indent="-457200" algn="just">
              <a:buFont typeface="+mj-lt"/>
              <a:buAutoNum type="arabicPeriod"/>
            </a:pPr>
            <a:r>
              <a:rPr lang="el-GR" sz="2400" dirty="0" err="1" smtClean="0"/>
              <a:t>Calculate</a:t>
            </a:r>
            <a:r>
              <a:rPr lang="el-GR" sz="2400" dirty="0" smtClean="0"/>
              <a:t> </a:t>
            </a:r>
            <a:r>
              <a:rPr lang="el-GR" sz="2400" dirty="0"/>
              <a:t>the </a:t>
            </a:r>
            <a:r>
              <a:rPr lang="el-GR" sz="2400" b="1" dirty="0" err="1" smtClean="0"/>
              <a:t>annual</a:t>
            </a:r>
            <a:r>
              <a:rPr lang="en-US" sz="2400" b="1" dirty="0" smtClean="0"/>
              <a:t> total amount </a:t>
            </a:r>
            <a:r>
              <a:rPr lang="en-US" sz="2400" b="1" dirty="0"/>
              <a:t>of solid waste </a:t>
            </a:r>
            <a:r>
              <a:rPr lang="en-US" sz="2400" dirty="0"/>
              <a:t>produced in the city</a:t>
            </a:r>
            <a:r>
              <a:rPr lang="el-GR" sz="2400" dirty="0"/>
              <a:t>, [t]</a:t>
            </a:r>
            <a:endParaRPr lang="en-US" sz="2400" dirty="0"/>
          </a:p>
          <a:p>
            <a:pPr marL="228600" indent="-228600">
              <a:buFont typeface="+mj-lt"/>
              <a:buAutoNum type="arabicPeriod"/>
            </a:pPr>
            <a:endParaRPr lang="en-US" sz="1000" dirty="0" smtClean="0"/>
          </a:p>
          <a:p>
            <a:pPr marL="457200" indent="-457200">
              <a:lnSpc>
                <a:spcPct val="80000"/>
              </a:lnSpc>
              <a:buFont typeface="+mj-lt"/>
              <a:buAutoNum type="arabicPeriod"/>
            </a:pPr>
            <a:r>
              <a:rPr lang="en-US" sz="2400" dirty="0" smtClean="0"/>
              <a:t>Calculate the indicator’s value as the </a:t>
            </a:r>
            <a:r>
              <a:rPr lang="en-US" sz="2400" b="1" dirty="0" smtClean="0"/>
              <a:t>percentage ratio of </a:t>
            </a:r>
            <a:r>
              <a:rPr lang="el-GR" sz="2400" b="1" dirty="0" err="1" smtClean="0"/>
              <a:t>annual</a:t>
            </a:r>
            <a:r>
              <a:rPr lang="en-US" sz="2400" b="1" dirty="0" smtClean="0"/>
              <a:t> total amount of the city’s solid waste that is recycled</a:t>
            </a:r>
            <a:r>
              <a:rPr lang="el-GR" sz="2400" b="1" dirty="0" smtClean="0"/>
              <a:t> </a:t>
            </a:r>
            <a:r>
              <a:rPr lang="en-US" sz="2400" dirty="0" smtClean="0">
                <a:solidFill>
                  <a:srgbClr val="1A965E"/>
                </a:solidFill>
              </a:rPr>
              <a:t>(step 1)</a:t>
            </a:r>
            <a:r>
              <a:rPr lang="en-US" sz="2400" dirty="0" smtClean="0"/>
              <a:t> to the </a:t>
            </a:r>
            <a:r>
              <a:rPr lang="el-GR" sz="2400" b="1" dirty="0" err="1" smtClean="0"/>
              <a:t>annual</a:t>
            </a:r>
            <a:r>
              <a:rPr lang="en-US" sz="2400" b="1" dirty="0" smtClean="0"/>
              <a:t> total amount of solid waste produced in the city</a:t>
            </a:r>
            <a:r>
              <a:rPr lang="el-GR" sz="2400" b="1" dirty="0" smtClean="0"/>
              <a:t> </a:t>
            </a:r>
            <a:r>
              <a:rPr lang="en-US" sz="2400" dirty="0" smtClean="0">
                <a:solidFill>
                  <a:srgbClr val="1A965E"/>
                </a:solidFill>
              </a:rPr>
              <a:t>(step 2)</a:t>
            </a:r>
            <a:r>
              <a:rPr lang="en-US" sz="2400" dirty="0" smtClean="0"/>
              <a:t>, [%] </a:t>
            </a:r>
          </a:p>
          <a:p>
            <a:pPr marL="0" indent="0">
              <a:lnSpc>
                <a:spcPct val="80000"/>
              </a:lnSpc>
              <a:buNone/>
            </a:pPr>
            <a:endParaRPr lang="en-US" sz="2400" dirty="0"/>
          </a:p>
          <a:p>
            <a:pPr marL="0" indent="0">
              <a:lnSpc>
                <a:spcPct val="80000"/>
              </a:lnSpc>
              <a:buNone/>
            </a:pPr>
            <a:endParaRPr lang="en-US"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11</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D.2.2</a:t>
            </a:r>
            <a:r>
              <a:rPr lang="en-US" sz="2800" b="1" dirty="0" smtClean="0">
                <a:solidFill>
                  <a:prstClr val="black">
                    <a:lumMod val="50000"/>
                    <a:lumOff val="50000"/>
                  </a:prstClr>
                </a:solidFill>
              </a:rPr>
              <a:t>– SOLID </a:t>
            </a:r>
            <a:r>
              <a:rPr lang="en-US" sz="2800" b="1" dirty="0">
                <a:solidFill>
                  <a:prstClr val="black">
                    <a:lumMod val="50000"/>
                    <a:lumOff val="50000"/>
                  </a:prstClr>
                </a:solidFill>
              </a:rPr>
              <a:t>WASTE RECYCLING</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6902148" y="5240931"/>
            <a:ext cx="1708751" cy="1124922"/>
            <a:chOff x="6902148" y="5240931"/>
            <a:chExt cx="1708751" cy="1124922"/>
          </a:xfrm>
        </p:grpSpPr>
        <p:pic>
          <p:nvPicPr>
            <p:cNvPr id="10"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013570" y="5605293"/>
              <a:ext cx="1597329" cy="523220"/>
            </a:xfrm>
            <a:prstGeom prst="rect">
              <a:avLst/>
            </a:prstGeom>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01382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5652"/>
            <a:ext cx="2133600" cy="365125"/>
          </a:xfrm>
        </p:spPr>
        <p:txBody>
          <a:bodyPr/>
          <a:lstStyle/>
          <a:p>
            <a:fld id="{243FB592-B9A9-49AA-A86F-4031F7B97808}" type="slidenum">
              <a:rPr lang="en-US" smtClean="0"/>
              <a:t>12</a:t>
            </a:fld>
            <a:endParaRPr lang="en-US"/>
          </a:p>
        </p:txBody>
      </p:sp>
      <p:sp>
        <p:nvSpPr>
          <p:cNvPr id="16"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l-GR" sz="2400"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u="sng" dirty="0">
                <a:latin typeface="Calibri" panose="020F0502020204030204" pitchFamily="34" charset="0"/>
                <a:cs typeface="Calibri" panose="020F0502020204030204" pitchFamily="34" charset="0"/>
              </a:rPr>
              <a:t>REFERENCES and STANDARDS</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48528"/>
            <a:ext cx="8900850" cy="49111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spcBef>
                <a:spcPts val="600"/>
              </a:spcBef>
              <a:buNone/>
            </a:pPr>
            <a:r>
              <a:rPr lang="en-US" sz="2000" b="1" dirty="0" smtClean="0"/>
              <a:t>ISO </a:t>
            </a:r>
            <a:r>
              <a:rPr lang="en-US" sz="2000" b="1" dirty="0"/>
              <a:t>37120</a:t>
            </a:r>
            <a:r>
              <a:rPr lang="en-US" sz="2000" dirty="0"/>
              <a:t>, Second edition 2018-07, “Sustainable cities and communities — Indicators for city services and quality of life”</a:t>
            </a:r>
            <a:endParaRPr lang="el-GR" sz="2000" dirty="0"/>
          </a:p>
          <a:p>
            <a:pPr marL="395288" indent="-395288">
              <a:spcBef>
                <a:spcPts val="600"/>
              </a:spcBef>
              <a:buNone/>
            </a:pPr>
            <a:r>
              <a:rPr lang="en-US" sz="2000" b="1" dirty="0" smtClean="0"/>
              <a:t>United </a:t>
            </a:r>
            <a:r>
              <a:rPr lang="en-US" sz="2000" b="1" dirty="0"/>
              <a:t>for Smart Sustainable Cities (U4SSC) </a:t>
            </a:r>
            <a:r>
              <a:rPr lang="en-US" sz="2000" dirty="0"/>
              <a:t>- Collection Methodology for Key Performance Indicators for Smart Sustainable Cities</a:t>
            </a:r>
          </a:p>
          <a:p>
            <a:pPr marL="395288" indent="-395288">
              <a:spcBef>
                <a:spcPts val="600"/>
              </a:spcBef>
              <a:buNone/>
            </a:pPr>
            <a:r>
              <a:rPr lang="en-US" sz="2000" b="1" dirty="0" smtClean="0"/>
              <a:t>Directive (</a:t>
            </a:r>
            <a:r>
              <a:rPr lang="en-US" sz="2000" b="1" dirty="0" err="1" smtClean="0"/>
              <a:t>Eu</a:t>
            </a:r>
            <a:r>
              <a:rPr lang="en-US" sz="2000" b="1" dirty="0" smtClean="0"/>
              <a:t>) 2018/851 </a:t>
            </a:r>
            <a:r>
              <a:rPr lang="en-US" sz="2000" dirty="0" smtClean="0"/>
              <a:t>of the European Parliament and of the Council of 30 May 2018 </a:t>
            </a:r>
            <a:r>
              <a:rPr lang="en-US" sz="2000" dirty="0"/>
              <a:t>on </a:t>
            </a:r>
            <a:r>
              <a:rPr lang="en-US" sz="2000" dirty="0" smtClean="0"/>
              <a:t>Waste</a:t>
            </a:r>
            <a:r>
              <a:rPr lang="el-GR" sz="2000" dirty="0" smtClean="0"/>
              <a:t> </a:t>
            </a:r>
            <a:r>
              <a:rPr lang="en-US" sz="2000" dirty="0" smtClean="0"/>
              <a:t>http</a:t>
            </a:r>
            <a:r>
              <a:rPr lang="en-US" sz="2000" dirty="0"/>
              <a:t>://</a:t>
            </a:r>
            <a:r>
              <a:rPr lang="en-US" sz="2000" dirty="0" smtClean="0"/>
              <a:t>data.europa.eu/eli/dir/2018/851/oj, </a:t>
            </a:r>
            <a:r>
              <a:rPr lang="en-US" sz="2000" dirty="0"/>
              <a:t>amending Directive 2008/98/EC http://data.europa.eu/eli/dir/2008/98/oj</a:t>
            </a:r>
            <a:endParaRPr lang="en-US" sz="2000" dirty="0" smtClean="0"/>
          </a:p>
          <a:p>
            <a:pPr marL="395288" indent="-395288">
              <a:spcBef>
                <a:spcPts val="600"/>
              </a:spcBef>
              <a:buNone/>
            </a:pPr>
            <a:r>
              <a:rPr lang="el-GR" sz="2000" b="1" dirty="0" smtClean="0"/>
              <a:t>2014/955/ΕΕ</a:t>
            </a:r>
            <a:r>
              <a:rPr lang="en-US" sz="2000" b="1" dirty="0" smtClean="0"/>
              <a:t> </a:t>
            </a:r>
            <a:r>
              <a:rPr lang="el-GR" sz="2000" dirty="0" smtClean="0"/>
              <a:t>-</a:t>
            </a:r>
            <a:r>
              <a:rPr lang="en-US" sz="2000" dirty="0" smtClean="0"/>
              <a:t> List of Waste </a:t>
            </a:r>
            <a:r>
              <a:rPr lang="en-US" sz="2000" dirty="0"/>
              <a:t>r</a:t>
            </a:r>
            <a:r>
              <a:rPr lang="en-US" sz="2000" dirty="0" smtClean="0"/>
              <a:t>eferred to in Article 7 of Directive 2008/98/EC http</a:t>
            </a:r>
            <a:r>
              <a:rPr lang="en-US" sz="2000" dirty="0"/>
              <a:t>://data.europa.eu/eli/dec/2014/955/oj</a:t>
            </a:r>
            <a:r>
              <a:rPr lang="el-GR" sz="2000" dirty="0"/>
              <a:t> </a:t>
            </a:r>
            <a:endParaRPr lang="en-US" sz="2000" dirty="0" smtClean="0"/>
          </a:p>
          <a:p>
            <a:pPr marL="395288" indent="-395288">
              <a:spcBef>
                <a:spcPts val="600"/>
              </a:spcBef>
              <a:buNone/>
            </a:pPr>
            <a:r>
              <a:rPr lang="en-US" sz="2000" b="1" dirty="0"/>
              <a:t>UN HABITANT</a:t>
            </a:r>
            <a:r>
              <a:rPr lang="en-US" sz="2000" dirty="0"/>
              <a:t> - SOLID WASTE MANAGEMENT IN CITIES </a:t>
            </a:r>
            <a:r>
              <a:rPr lang="en-US" sz="2000" dirty="0" smtClean="0"/>
              <a:t>https</a:t>
            </a:r>
            <a:r>
              <a:rPr lang="en-US" sz="2000" dirty="0"/>
              <a:t>://</a:t>
            </a:r>
            <a:r>
              <a:rPr lang="en-US" sz="2000" dirty="0" smtClean="0"/>
              <a:t>unhabitat.org/sites/default/files/2019/02/Indicator-11.6.1-Training-Module_Solid-waste-in-cities_23-03-2018.pdf</a:t>
            </a:r>
          </a:p>
          <a:p>
            <a:pPr marL="395288" indent="-395288">
              <a:spcBef>
                <a:spcPts val="600"/>
              </a:spcBef>
              <a:buNone/>
            </a:pPr>
            <a:endParaRPr lang="en-US" sz="2000" dirty="0">
              <a:solidFill>
                <a:srgbClr val="FF0000"/>
              </a:solidFill>
            </a:endParaRPr>
          </a:p>
          <a:p>
            <a:pPr marL="395288" indent="-395288">
              <a:spcBef>
                <a:spcPts val="600"/>
              </a:spcBef>
              <a:buNone/>
            </a:pPr>
            <a:endParaRPr lang="el-GR" sz="2000" dirty="0"/>
          </a:p>
        </p:txBody>
      </p:sp>
    </p:spTree>
    <p:extLst>
      <p:ext uri="{BB962C8B-B14F-4D97-AF65-F5344CB8AC3E}">
        <p14:creationId xmlns:p14="http://schemas.microsoft.com/office/powerpoint/2010/main" val="883303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EXAMPLE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493"/>
            <a:ext cx="2133600" cy="237323"/>
          </a:xfrm>
        </p:spPr>
        <p:txBody>
          <a:bodyPr/>
          <a:lstStyle/>
          <a:p>
            <a:fld id="{243FB592-B9A9-49AA-A86F-4031F7B97808}" type="slidenum">
              <a:rPr lang="en-US" smtClean="0"/>
              <a:t>13</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solidFill>
                <a:schemeClr val="tx1">
                  <a:lumMod val="50000"/>
                  <a:lumOff val="50000"/>
                </a:schemeClr>
              </a:solidFill>
            </a:endParaRPr>
          </a:p>
        </p:txBody>
      </p:sp>
    </p:spTree>
    <p:extLst>
      <p:ext uri="{BB962C8B-B14F-4D97-AF65-F5344CB8AC3E}">
        <p14:creationId xmlns:p14="http://schemas.microsoft.com/office/powerpoint/2010/main" val="403845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l-GR" sz="2400" dirty="0"/>
          </a:p>
        </p:txBody>
      </p:sp>
      <p:sp>
        <p:nvSpPr>
          <p:cNvPr id="3" name="Slide Number Placeholder 2"/>
          <p:cNvSpPr>
            <a:spLocks noGrp="1"/>
          </p:cNvSpPr>
          <p:nvPr>
            <p:ph type="sldNum" sz="quarter" idx="12"/>
          </p:nvPr>
        </p:nvSpPr>
        <p:spPr/>
        <p:txBody>
          <a:bodyPr/>
          <a:lstStyle/>
          <a:p>
            <a:fld id="{243FB592-B9A9-49AA-A86F-4031F7B97808}" type="slidenum">
              <a:rPr lang="en-US" smtClean="0"/>
              <a:t>14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234039"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Font typeface="Arial" panose="020B0604020202020204" pitchFamily="34" charset="0"/>
              <a:buNone/>
            </a:pPr>
            <a:r>
              <a:rPr lang="en-US" sz="2200" dirty="0" smtClean="0">
                <a:cs typeface="Calibri" panose="020F0502020204030204" pitchFamily="34" charset="0"/>
              </a:rPr>
              <a:t>A small city, with a total population of 81350 inhabitants, generates annually  about 27400 t of municipal waste. </a:t>
            </a:r>
          </a:p>
          <a:p>
            <a:pPr marL="0" indent="0">
              <a:spcBef>
                <a:spcPts val="600"/>
              </a:spcBef>
              <a:spcAft>
                <a:spcPts val="1200"/>
              </a:spcAft>
              <a:buFont typeface="Arial" panose="020B0604020202020204" pitchFamily="34" charset="0"/>
              <a:buNone/>
            </a:pPr>
            <a:r>
              <a:rPr lang="en-US" sz="2200" dirty="0" smtClean="0">
                <a:cs typeface="Calibri" panose="020F0502020204030204" pitchFamily="34" charset="0"/>
              </a:rPr>
              <a:t>The total amount of municipal waste that are annually collected in the recycling points is 1936 t.</a:t>
            </a:r>
          </a:p>
          <a:p>
            <a:pPr marL="0" indent="0">
              <a:spcBef>
                <a:spcPts val="600"/>
              </a:spcBef>
              <a:spcAft>
                <a:spcPts val="1200"/>
              </a:spcAft>
              <a:buFont typeface="Arial" panose="020B0604020202020204" pitchFamily="34" charset="0"/>
              <a:buNone/>
            </a:pPr>
            <a:r>
              <a:rPr lang="en-US" sz="2200" dirty="0" smtClean="0">
                <a:cs typeface="Calibri" panose="020F0502020204030204" pitchFamily="34" charset="0"/>
              </a:rPr>
              <a:t>. </a:t>
            </a:r>
          </a:p>
        </p:txBody>
      </p:sp>
      <p:grpSp>
        <p:nvGrpSpPr>
          <p:cNvPr id="5" name="Group 4"/>
          <p:cNvGrpSpPr/>
          <p:nvPr/>
        </p:nvGrpSpPr>
        <p:grpSpPr>
          <a:xfrm>
            <a:off x="340512" y="3803527"/>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a:t>
              </a:r>
              <a:r>
                <a:rPr lang="en-US" sz="2000" b="1" dirty="0" smtClean="0"/>
                <a:t>percentage of solid waste that is collected and recycled</a:t>
              </a:r>
              <a:r>
                <a:rPr lang="en-US" sz="2000" dirty="0" smtClean="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487042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9406" y="3634423"/>
            <a:ext cx="2080588" cy="1375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43FB592-B9A9-49AA-A86F-4031F7B97808}" type="slidenum">
              <a:rPr lang="en-US" smtClean="0"/>
              <a:t>15</a:t>
            </a:fld>
            <a:endParaRPr lang="en-US"/>
          </a:p>
        </p:txBody>
      </p:sp>
      <p:sp>
        <p:nvSpPr>
          <p:cNvPr id="17"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l-GR" sz="2400" dirty="0"/>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147918" y="2228190"/>
            <a:ext cx="8292076" cy="51266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sz="2000" b="1" dirty="0" smtClean="0">
                <a:cs typeface="Calibri" panose="020F0502020204030204" pitchFamily="34" charset="0"/>
              </a:rPr>
              <a:t>T</a:t>
            </a:r>
            <a:r>
              <a:rPr lang="en-US" sz="2000" b="1" dirty="0" smtClean="0"/>
              <a:t>otal </a:t>
            </a:r>
            <a:r>
              <a:rPr lang="el-GR" sz="2000" b="1" dirty="0"/>
              <a:t>annual </a:t>
            </a:r>
            <a:r>
              <a:rPr lang="en-US" sz="2000" b="1" dirty="0"/>
              <a:t>amount of solid waste </a:t>
            </a:r>
            <a:r>
              <a:rPr lang="en-US" sz="2000" dirty="0"/>
              <a:t>produced in the </a:t>
            </a:r>
            <a:r>
              <a:rPr lang="en-US" sz="2000" dirty="0" smtClean="0"/>
              <a:t>city </a:t>
            </a:r>
            <a:r>
              <a:rPr lang="el-GR" sz="2000" dirty="0" smtClean="0">
                <a:cs typeface="Calibri" panose="020F0502020204030204" pitchFamily="34" charset="0"/>
              </a:rPr>
              <a:t>= </a:t>
            </a:r>
            <a:r>
              <a:rPr lang="en-US" sz="2000" dirty="0">
                <a:cs typeface="Calibri" panose="020F0502020204030204" pitchFamily="34" charset="0"/>
              </a:rPr>
              <a:t>27400 </a:t>
            </a:r>
            <a:r>
              <a:rPr lang="en-US" sz="2000" dirty="0" smtClean="0">
                <a:cs typeface="Calibri" panose="020F0502020204030204" pitchFamily="34" charset="0"/>
              </a:rPr>
              <a:t>t</a:t>
            </a:r>
            <a:r>
              <a:rPr lang="el-GR" sz="2000" dirty="0" smtClean="0">
                <a:cs typeface="Calibri" panose="020F0502020204030204" pitchFamily="34" charset="0"/>
              </a:rPr>
              <a:t> </a:t>
            </a:r>
          </a:p>
          <a:p>
            <a:pPr marL="0" indent="0">
              <a:spcBef>
                <a:spcPts val="0"/>
              </a:spcBef>
              <a:spcAft>
                <a:spcPts val="600"/>
              </a:spcAft>
              <a:buNone/>
            </a:pPr>
            <a:endParaRPr lang="el-GR" sz="1200" b="1" dirty="0" smtClean="0">
              <a:cs typeface="Calibri" panose="020F0502020204030204" pitchFamily="34" charset="0"/>
            </a:endParaRPr>
          </a:p>
        </p:txBody>
      </p:sp>
      <p:sp>
        <p:nvSpPr>
          <p:cNvPr id="13" name="Rectangle 12"/>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1</a:t>
            </a:r>
            <a:endParaRPr lang="el-GR" sz="2400" dirty="0"/>
          </a:p>
        </p:txBody>
      </p:sp>
      <p:sp>
        <p:nvSpPr>
          <p:cNvPr id="15" name="Rectangle 14"/>
          <p:cNvSpPr/>
          <p:nvPr/>
        </p:nvSpPr>
        <p:spPr>
          <a:xfrm>
            <a:off x="8087419" y="2006457"/>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2</a:t>
            </a:r>
            <a:endParaRPr lang="el-GR" sz="2400" dirty="0"/>
          </a:p>
        </p:txBody>
      </p:sp>
      <p:sp>
        <p:nvSpPr>
          <p:cNvPr id="16" name="Rectangle 15"/>
          <p:cNvSpPr/>
          <p:nvPr/>
        </p:nvSpPr>
        <p:spPr>
          <a:xfrm>
            <a:off x="8079329" y="3189802"/>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n-US" sz="2400" b="1" i="1" dirty="0" smtClean="0">
                <a:cs typeface="Calibri" panose="020F0502020204030204" pitchFamily="34" charset="0"/>
              </a:rPr>
              <a:t>Step 3</a:t>
            </a:r>
            <a:endParaRPr lang="el-GR" sz="2400" dirty="0"/>
          </a:p>
        </p:txBody>
      </p:sp>
      <p:sp>
        <p:nvSpPr>
          <p:cNvPr id="2" name="Rectangle 1"/>
          <p:cNvSpPr/>
          <p:nvPr/>
        </p:nvSpPr>
        <p:spPr>
          <a:xfrm>
            <a:off x="147918" y="1092792"/>
            <a:ext cx="8148589" cy="400110"/>
          </a:xfrm>
          <a:prstGeom prst="rect">
            <a:avLst/>
          </a:prstGeom>
        </p:spPr>
        <p:txBody>
          <a:bodyPr wrap="square">
            <a:spAutoFit/>
          </a:bodyPr>
          <a:lstStyle/>
          <a:p>
            <a:pPr>
              <a:spcAft>
                <a:spcPts val="600"/>
              </a:spcAft>
            </a:pPr>
            <a:r>
              <a:rPr lang="en-US" sz="2000" b="1" dirty="0">
                <a:cs typeface="Calibri" panose="020F0502020204030204" pitchFamily="34" charset="0"/>
              </a:rPr>
              <a:t>Total </a:t>
            </a:r>
            <a:r>
              <a:rPr lang="el-GR" sz="2000" b="1" dirty="0"/>
              <a:t>annual </a:t>
            </a:r>
            <a:r>
              <a:rPr lang="en-US" sz="2000" b="1" dirty="0"/>
              <a:t>amount of recycled solid waste </a:t>
            </a:r>
            <a:r>
              <a:rPr lang="el-GR" sz="2000" dirty="0">
                <a:solidFill>
                  <a:prstClr val="black"/>
                </a:solidFill>
                <a:cs typeface="Calibri" panose="020F0502020204030204" pitchFamily="34" charset="0"/>
              </a:rPr>
              <a:t>= </a:t>
            </a:r>
            <a:r>
              <a:rPr lang="en-US" sz="2000" dirty="0">
                <a:cs typeface="Calibri" panose="020F0502020204030204" pitchFamily="34" charset="0"/>
              </a:rPr>
              <a:t>1936 t</a:t>
            </a:r>
            <a:endParaRPr lang="el-GR" sz="2000" dirty="0">
              <a:solidFill>
                <a:prstClr val="black"/>
              </a:solidFill>
              <a:cs typeface="Calibri" panose="020F0502020204030204" pitchFamily="34" charset="0"/>
            </a:endParaRPr>
          </a:p>
        </p:txBody>
      </p:sp>
      <p:sp>
        <p:nvSpPr>
          <p:cNvPr id="3" name="Rectangle 2"/>
          <p:cNvSpPr/>
          <p:nvPr/>
        </p:nvSpPr>
        <p:spPr>
          <a:xfrm>
            <a:off x="147918" y="3411482"/>
            <a:ext cx="7828156" cy="400110"/>
          </a:xfrm>
          <a:prstGeom prst="rect">
            <a:avLst/>
          </a:prstGeom>
        </p:spPr>
        <p:txBody>
          <a:bodyPr wrap="square">
            <a:spAutoFit/>
          </a:bodyPr>
          <a:lstStyle/>
          <a:p>
            <a:pPr>
              <a:spcAft>
                <a:spcPts val="600"/>
              </a:spcAft>
            </a:pPr>
            <a:r>
              <a:rPr lang="en-US" sz="2000" b="1" dirty="0">
                <a:cs typeface="Calibri" panose="020F0502020204030204" pitchFamily="34" charset="0"/>
              </a:rPr>
              <a:t>Calculate the </a:t>
            </a:r>
            <a:r>
              <a:rPr lang="en-GB" sz="2000" b="1" dirty="0">
                <a:cs typeface="Calibri" panose="020F0502020204030204" pitchFamily="34" charset="0"/>
              </a:rPr>
              <a:t>percentage of solid waste that is </a:t>
            </a:r>
            <a:r>
              <a:rPr lang="en-GB" sz="2000" b="1" dirty="0" smtClean="0">
                <a:cs typeface="Calibri" panose="020F0502020204030204" pitchFamily="34" charset="0"/>
              </a:rPr>
              <a:t>recycled</a:t>
            </a:r>
            <a:endParaRPr lang="el-GR" sz="2000" b="1" dirty="0">
              <a:cs typeface="Calibri" panose="020F0502020204030204" pitchFamily="34" charset="0"/>
            </a:endParaRPr>
          </a:p>
        </p:txBody>
      </p:sp>
      <p:sp>
        <p:nvSpPr>
          <p:cNvPr id="28" name="TextBox 27"/>
          <p:cNvSpPr txBox="1"/>
          <p:nvPr/>
        </p:nvSpPr>
        <p:spPr>
          <a:xfrm>
            <a:off x="983974" y="4191954"/>
            <a:ext cx="1479105" cy="461665"/>
          </a:xfrm>
          <a:prstGeom prst="rect">
            <a:avLst/>
          </a:prstGeom>
          <a:noFill/>
        </p:spPr>
        <p:txBody>
          <a:bodyPr wrap="square" rtlCol="0">
            <a:spAutoFit/>
          </a:bodyPr>
          <a:lstStyle/>
          <a:p>
            <a:pPr algn="ctr"/>
            <a:r>
              <a:rPr lang="en-US" sz="2400" b="1" dirty="0">
                <a:cs typeface="Calibri" panose="020F0502020204030204" pitchFamily="34" charset="0"/>
              </a:rPr>
              <a:t>1936 t</a:t>
            </a:r>
            <a:endParaRPr lang="en-US" sz="2400" u="sng" baseline="-25000" dirty="0"/>
          </a:p>
        </p:txBody>
      </p:sp>
      <p:sp>
        <p:nvSpPr>
          <p:cNvPr id="29" name="TextBox 28"/>
          <p:cNvSpPr txBox="1"/>
          <p:nvPr/>
        </p:nvSpPr>
        <p:spPr>
          <a:xfrm>
            <a:off x="3272600" y="4191954"/>
            <a:ext cx="1138453" cy="461665"/>
          </a:xfrm>
          <a:prstGeom prst="rect">
            <a:avLst/>
          </a:prstGeom>
          <a:noFill/>
        </p:spPr>
        <p:txBody>
          <a:bodyPr wrap="none" rtlCol="0">
            <a:spAutoFit/>
          </a:bodyPr>
          <a:lstStyle/>
          <a:p>
            <a:r>
              <a:rPr lang="en-US" sz="2400" b="1" dirty="0">
                <a:cs typeface="Calibri" panose="020F0502020204030204" pitchFamily="34" charset="0"/>
              </a:rPr>
              <a:t>27400</a:t>
            </a:r>
            <a:r>
              <a:rPr lang="en-US" sz="2400" b="1" dirty="0" smtClean="0">
                <a:cs typeface="Calibri" panose="020F0502020204030204" pitchFamily="34" charset="0"/>
              </a:rPr>
              <a:t> t</a:t>
            </a:r>
            <a:endParaRPr lang="en-US" sz="2400" baseline="30000" dirty="0">
              <a:cs typeface="Calibri" panose="020F0502020204030204" pitchFamily="34" charset="0"/>
            </a:endParaRPr>
          </a:p>
        </p:txBody>
      </p:sp>
      <p:sp>
        <p:nvSpPr>
          <p:cNvPr id="30" name="Rectangle 29"/>
          <p:cNvSpPr/>
          <p:nvPr/>
        </p:nvSpPr>
        <p:spPr>
          <a:xfrm>
            <a:off x="6444673" y="4191954"/>
            <a:ext cx="1851834"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7.1 %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31" name="Double Bracket 30"/>
          <p:cNvSpPr/>
          <p:nvPr/>
        </p:nvSpPr>
        <p:spPr>
          <a:xfrm>
            <a:off x="983974" y="4179920"/>
            <a:ext cx="3725023"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2" name="Multiply 31"/>
          <p:cNvSpPr/>
          <p:nvPr/>
        </p:nvSpPr>
        <p:spPr>
          <a:xfrm>
            <a:off x="4967751" y="4214161"/>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33" name="Rectangle 32"/>
          <p:cNvSpPr/>
          <p:nvPr/>
        </p:nvSpPr>
        <p:spPr>
          <a:xfrm>
            <a:off x="5251265" y="4191954"/>
            <a:ext cx="651140" cy="461665"/>
          </a:xfrm>
          <a:prstGeom prst="rect">
            <a:avLst/>
          </a:prstGeom>
        </p:spPr>
        <p:txBody>
          <a:bodyPr wrap="none">
            <a:spAutoFit/>
          </a:bodyPr>
          <a:lstStyle/>
          <a:p>
            <a:r>
              <a:rPr lang="en-US" sz="2400" dirty="0" smtClean="0"/>
              <a:t>100</a:t>
            </a:r>
            <a:endParaRPr lang="el-GR" sz="2400" dirty="0"/>
          </a:p>
        </p:txBody>
      </p:sp>
      <p:sp>
        <p:nvSpPr>
          <p:cNvPr id="34" name="Equal 33"/>
          <p:cNvSpPr/>
          <p:nvPr/>
        </p:nvSpPr>
        <p:spPr>
          <a:xfrm>
            <a:off x="5906467" y="4262754"/>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35" name="Division 34"/>
          <p:cNvSpPr/>
          <p:nvPr/>
        </p:nvSpPr>
        <p:spPr>
          <a:xfrm>
            <a:off x="2349328" y="4234173"/>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585534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EXERCISE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16</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solidFill>
                <a:schemeClr val="tx1">
                  <a:lumMod val="50000"/>
                  <a:lumOff val="50000"/>
                </a:schemeClr>
              </a:solidFill>
            </a:endParaRPr>
          </a:p>
        </p:txBody>
      </p:sp>
    </p:spTree>
    <p:extLst>
      <p:ext uri="{BB962C8B-B14F-4D97-AF65-F5344CB8AC3E}">
        <p14:creationId xmlns:p14="http://schemas.microsoft.com/office/powerpoint/2010/main" val="36178795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17</a:t>
            </a:fld>
            <a:endParaRPr lang="en-US"/>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spcBef>
                <a:spcPts val="600"/>
              </a:spcBef>
              <a:spcAft>
                <a:spcPts val="1200"/>
              </a:spcAft>
              <a:buNone/>
            </a:pPr>
            <a:r>
              <a:rPr lang="en-US" sz="2200" dirty="0">
                <a:cs typeface="Calibri" panose="020F0502020204030204" pitchFamily="34" charset="0"/>
              </a:rPr>
              <a:t>A small </a:t>
            </a:r>
            <a:r>
              <a:rPr lang="en-US" sz="2200" dirty="0" smtClean="0">
                <a:cs typeface="Calibri" panose="020F0502020204030204" pitchFamily="34" charset="0"/>
              </a:rPr>
              <a:t>city </a:t>
            </a:r>
            <a:r>
              <a:rPr lang="en-US" sz="2200" dirty="0">
                <a:cs typeface="Calibri" panose="020F0502020204030204" pitchFamily="34" charset="0"/>
              </a:rPr>
              <a:t>generates </a:t>
            </a:r>
            <a:r>
              <a:rPr lang="en-US" sz="2200" dirty="0" smtClean="0">
                <a:cs typeface="Calibri" panose="020F0502020204030204" pitchFamily="34" charset="0"/>
              </a:rPr>
              <a:t>annually </a:t>
            </a:r>
            <a:r>
              <a:rPr lang="en-US" sz="2200" dirty="0">
                <a:cs typeface="Calibri" panose="020F0502020204030204" pitchFamily="34" charset="0"/>
              </a:rPr>
              <a:t>about </a:t>
            </a:r>
            <a:r>
              <a:rPr lang="en-US" sz="2200" dirty="0" smtClean="0">
                <a:cs typeface="Calibri" panose="020F0502020204030204" pitchFamily="34" charset="0"/>
              </a:rPr>
              <a:t>28000 </a:t>
            </a:r>
            <a:r>
              <a:rPr lang="en-US" sz="2200" dirty="0">
                <a:cs typeface="Calibri" panose="020F0502020204030204" pitchFamily="34" charset="0"/>
              </a:rPr>
              <a:t>t of municipal waste. </a:t>
            </a:r>
            <a:r>
              <a:rPr lang="en-US" sz="2200" dirty="0" smtClean="0">
                <a:cs typeface="Calibri" panose="020F0502020204030204" pitchFamily="34" charset="0"/>
              </a:rPr>
              <a:t> The annually collected recycled materials from the various recycling bins are : paper </a:t>
            </a:r>
            <a:r>
              <a:rPr lang="el-GR" sz="2200" dirty="0" smtClean="0">
                <a:cs typeface="Calibri" panose="020F0502020204030204" pitchFamily="34" charset="0"/>
              </a:rPr>
              <a:t>6100 </a:t>
            </a:r>
            <a:r>
              <a:rPr lang="en-US" sz="2200" dirty="0" smtClean="0">
                <a:cs typeface="Calibri" panose="020F0502020204030204" pitchFamily="34" charset="0"/>
              </a:rPr>
              <a:t>t, plastic 3800 t, aluminum 1000t and glass 1200 t.</a:t>
            </a:r>
            <a:endParaRPr lang="en-US" sz="2200" dirty="0">
              <a:cs typeface="Calibri" panose="020F0502020204030204" pitchFamily="34" charset="0"/>
            </a:endParaRPr>
          </a:p>
          <a:p>
            <a:pPr marL="0" indent="0">
              <a:buNone/>
            </a:pPr>
            <a:endParaRPr lang="en-US" sz="2200" i="1" dirty="0"/>
          </a:p>
          <a:p>
            <a:pPr marL="0" indent="0">
              <a:buNone/>
            </a:pPr>
            <a:endParaRPr lang="en-US" sz="2200" i="1" dirty="0" smtClean="0"/>
          </a:p>
          <a:p>
            <a:pPr marL="0" indent="0">
              <a:buNone/>
            </a:pPr>
            <a:endParaRPr lang="en-US" sz="2200" i="1" dirty="0" smtClean="0"/>
          </a:p>
          <a:p>
            <a:pPr marL="0" indent="0" algn="ctr">
              <a:buNone/>
            </a:pPr>
            <a:endParaRPr lang="en-US" sz="2200" i="1" dirty="0"/>
          </a:p>
          <a:p>
            <a:pPr marL="0" indent="0" algn="ctr">
              <a:buNone/>
            </a:pPr>
            <a:endParaRPr lang="en-US" sz="2200" i="1" dirty="0" smtClean="0"/>
          </a:p>
          <a:p>
            <a:pPr marL="0" indent="0" algn="ctr">
              <a:buNone/>
            </a:pPr>
            <a:endParaRPr lang="en-US" sz="2200" i="1"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p>
        </p:txBody>
      </p:sp>
      <p:grpSp>
        <p:nvGrpSpPr>
          <p:cNvPr id="9" name="Group 8"/>
          <p:cNvGrpSpPr/>
          <p:nvPr/>
        </p:nvGrpSpPr>
        <p:grpSpPr>
          <a:xfrm>
            <a:off x="174661" y="3731489"/>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en-US" sz="2000" b="1" dirty="0"/>
                <a:t>	 Calculate the percentage of solid waste that is collected and recycled </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867122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645754362"/>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lang="en-US" sz="2800" dirty="0" smtClean="0"/>
                        <a:t>D.2.2–SOLID WASTE RECYCLING</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ISSUE</a:t>
                      </a:r>
                      <a:endParaRPr lang="en-US" sz="2200" b="1" dirty="0"/>
                    </a:p>
                  </a:txBody>
                  <a:tcPr/>
                </a:tc>
                <a:tc>
                  <a:txBody>
                    <a:bodyPr/>
                    <a:lstStyle/>
                    <a:p>
                      <a:pPr algn="ctr"/>
                      <a:r>
                        <a:rPr lang="en-US" sz="2200" dirty="0" smtClean="0"/>
                        <a:t>CATEGORY</a:t>
                      </a:r>
                      <a:endParaRPr lang="en-US" sz="2200" b="1" dirty="0"/>
                    </a:p>
                  </a:txBody>
                  <a:tcPr/>
                </a:tc>
                <a:extLst>
                  <a:ext uri="{0D108BD9-81ED-4DB2-BD59-A6C34878D82A}">
                    <a16:rowId xmlns:a16="http://schemas.microsoft.com/office/drawing/2014/main" val="10001"/>
                  </a:ext>
                </a:extLst>
              </a:tr>
              <a:tr h="370840">
                <a:tc>
                  <a:txBody>
                    <a:bodyPr/>
                    <a:lstStyle/>
                    <a:p>
                      <a:pPr algn="ctr"/>
                      <a:r>
                        <a:rPr lang="en-US" sz="2000" dirty="0" smtClean="0"/>
                        <a:t>D. Solid Waste</a:t>
                      </a:r>
                      <a:endParaRPr lang="en-US" sz="2000" dirty="0"/>
                    </a:p>
                  </a:txBody>
                  <a:tcPr/>
                </a:tc>
                <a:tc>
                  <a:txBody>
                    <a:bodyPr/>
                    <a:lstStyle/>
                    <a:p>
                      <a:pPr algn="ctr"/>
                      <a:r>
                        <a:rPr lang="en-US" sz="2000" dirty="0" smtClean="0"/>
                        <a:t>D.2 Solid Waste Management</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en-US" sz="2800" dirty="0" smtClean="0">
                <a:solidFill>
                  <a:prstClr val="black">
                    <a:lumMod val="50000"/>
                    <a:lumOff val="50000"/>
                  </a:prstClr>
                </a:solidFill>
              </a:rPr>
              <a:t>D.2.2– SOLID </a:t>
            </a:r>
            <a:r>
              <a:rPr lang="en-US" sz="2800" dirty="0">
                <a:solidFill>
                  <a:prstClr val="black">
                    <a:lumMod val="50000"/>
                    <a:lumOff val="50000"/>
                  </a:prstClr>
                </a:solidFill>
              </a:rPr>
              <a:t>WASTE </a:t>
            </a:r>
            <a:r>
              <a:rPr lang="en-US" sz="2800" dirty="0" smtClean="0">
                <a:solidFill>
                  <a:prstClr val="black">
                    <a:lumMod val="50000"/>
                    <a:lumOff val="50000"/>
                  </a:prstClr>
                </a:solidFill>
              </a:rPr>
              <a:t>RECYCLING</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1" name="Picture 10"/>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847927" y="3344556"/>
            <a:ext cx="1482570" cy="1384917"/>
          </a:xfrm>
          <a:prstGeom prst="rect">
            <a:avLst/>
          </a:prstGeom>
        </p:spPr>
      </p:pic>
      <p:pic>
        <p:nvPicPr>
          <p:cNvPr id="12" name="Picture 11"/>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5662917" y="3665072"/>
            <a:ext cx="1482570" cy="1384917"/>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921632" y="3985588"/>
            <a:ext cx="1482570" cy="1384917"/>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2703" y="3456766"/>
            <a:ext cx="3314800" cy="1657400"/>
          </a:xfrm>
          <a:prstGeom prst="rect">
            <a:avLst/>
          </a:prstGeom>
        </p:spPr>
      </p:pic>
      <p:pic>
        <p:nvPicPr>
          <p:cNvPr id="2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896" y="4203647"/>
            <a:ext cx="1841500"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7"/>
          <p:cNvSpPr txBox="1"/>
          <p:nvPr/>
        </p:nvSpPr>
        <p:spPr>
          <a:xfrm>
            <a:off x="4564912" y="5690669"/>
            <a:ext cx="393915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i="1" dirty="0" smtClean="0"/>
              <a:t>See also </a:t>
            </a:r>
            <a:r>
              <a:rPr lang="el-GR" i="1" dirty="0" smtClean="0"/>
              <a:t>D.2.2 </a:t>
            </a:r>
            <a:r>
              <a:rPr lang="en-US" i="1" dirty="0" smtClean="0"/>
              <a:t>of </a:t>
            </a:r>
            <a:r>
              <a:rPr lang="el-GR" i="1" dirty="0" smtClean="0"/>
              <a:t>Neighborhood </a:t>
            </a:r>
            <a:r>
              <a:rPr lang="en-US" i="1" dirty="0" smtClean="0"/>
              <a:t>Scale</a:t>
            </a:r>
            <a:endParaRPr lang="en-GB" i="1" dirty="0"/>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smtClean="0">
                <a:solidFill>
                  <a:prstClr val="black">
                    <a:lumMod val="50000"/>
                    <a:lumOff val="50000"/>
                  </a:prstClr>
                </a:solidFill>
              </a:rPr>
              <a:t>D.2.2– SOLID </a:t>
            </a:r>
            <a:r>
              <a:rPr lang="en-US" sz="2800" dirty="0">
                <a:solidFill>
                  <a:prstClr val="black">
                    <a:lumMod val="50000"/>
                    <a:lumOff val="50000"/>
                  </a:prstClr>
                </a:solidFill>
              </a:rPr>
              <a:t>WASTE RECYCLING</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640443"/>
            <a:ext cx="8647938" cy="4462760"/>
          </a:xfrm>
          <a:prstGeom prst="rect">
            <a:avLst/>
          </a:prstGeom>
        </p:spPr>
        <p:txBody>
          <a:bodyPr wrap="square">
            <a:spAutoFit/>
          </a:bodyPr>
          <a:lstStyle/>
          <a:p>
            <a:r>
              <a:rPr lang="en-US" sz="2000" dirty="0"/>
              <a:t>Waste represents an enormous loss of resources in the form of both materials and </a:t>
            </a:r>
            <a:r>
              <a:rPr lang="en-US" sz="2000" dirty="0" smtClean="0"/>
              <a:t>energy. Municipal </a:t>
            </a:r>
            <a:r>
              <a:rPr lang="en-US" sz="2000" dirty="0"/>
              <a:t>solid waste management, i.e. its collection, treatment and disposal, is of the first priorities for countries.</a:t>
            </a:r>
            <a:endParaRPr lang="en-US" sz="2000" dirty="0" smtClean="0"/>
          </a:p>
          <a:p>
            <a:endParaRPr lang="en-US" sz="2000" dirty="0" smtClean="0"/>
          </a:p>
          <a:p>
            <a:r>
              <a:rPr lang="en-GB" sz="2000" dirty="0"/>
              <a:t>Municipal Solid Waste is generated by households, commercial and business establishments, institutions (e.g. schools, hospitals), public spaces (e.g. parks, streets) and construction sites. Generally, it is non-hazardous waste composed of food waste, garden waste, paper and cardboard, wood, textiles, nappies (disposable diapers), rubber and leather, plastics, metal, glass, construction and demolition waste etc. </a:t>
            </a:r>
            <a:endParaRPr lang="en-GB" sz="2000" dirty="0" smtClean="0"/>
          </a:p>
          <a:p>
            <a:endParaRPr lang="en-GB" sz="2000" dirty="0"/>
          </a:p>
          <a:p>
            <a:pPr algn="ctr"/>
            <a:r>
              <a:rPr lang="en-GB" sz="2000" b="1" dirty="0" smtClean="0"/>
              <a:t>The </a:t>
            </a:r>
            <a:r>
              <a:rPr lang="en-GB" sz="2000" b="1" dirty="0"/>
              <a:t>priority is to minimize this waste, recycle as much as possible and properly treat the small remaining amounts</a:t>
            </a:r>
            <a:r>
              <a:rPr lang="en-GB" sz="2000" dirty="0"/>
              <a:t>.</a:t>
            </a:r>
            <a:r>
              <a:rPr lang="en-US" sz="2000" dirty="0" smtClean="0"/>
              <a:t> </a:t>
            </a:r>
          </a:p>
          <a:p>
            <a:endParaRPr lang="en-US" sz="1200" dirty="0" smtClean="0">
              <a:solidFill>
                <a:srgbClr val="000000"/>
              </a:solidFill>
            </a:endParaRPr>
          </a:p>
          <a:p>
            <a:r>
              <a:rPr lang="en-US" sz="1200" dirty="0" smtClean="0">
                <a:solidFill>
                  <a:srgbClr val="000000"/>
                </a:solidFill>
              </a:rPr>
              <a:t>Source: https</a:t>
            </a:r>
            <a:r>
              <a:rPr lang="en-US" sz="1200" dirty="0">
                <a:solidFill>
                  <a:srgbClr val="000000"/>
                </a:solidFill>
              </a:rPr>
              <a:t>://www.enicbcmed.eu/sites/default/files/2021-03/MEDINA_designed_guidebook_EN_0.pdf</a:t>
            </a:r>
            <a:endParaRPr lang="en-US" sz="1200" b="0" i="0" dirty="0">
              <a:solidFill>
                <a:srgbClr val="000000"/>
              </a:solidFill>
              <a:effectLst/>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673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BACKGROUND </a:t>
            </a:r>
            <a:r>
              <a:rPr lang="en-US" sz="2400" b="1" u="sng" dirty="0" smtClean="0">
                <a:cs typeface="Calibri" panose="020F0502020204030204" pitchFamily="34" charset="0"/>
              </a:rPr>
              <a:t>- </a:t>
            </a:r>
            <a:r>
              <a:rPr lang="en-US" sz="2400" b="1" u="sng" dirty="0"/>
              <a:t>EUROPEAN LIST OF MUNICIPAL WASTE</a:t>
            </a:r>
            <a:endParaRPr lang="en-US" sz="2400" b="1" u="sng" dirty="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a:t>
            </a:r>
            <a:r>
              <a:rPr lang="en-US" sz="2800" dirty="0" smtClean="0">
                <a:solidFill>
                  <a:prstClr val="black">
                    <a:lumMod val="50000"/>
                    <a:lumOff val="50000"/>
                  </a:prstClr>
                </a:solidFill>
              </a:rPr>
              <a:t>RECYCLING</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4</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32568" y="1450103"/>
            <a:ext cx="9098974" cy="246221"/>
          </a:xfrm>
          <a:prstGeom prst="rect">
            <a:avLst/>
          </a:prstGeom>
        </p:spPr>
        <p:txBody>
          <a:bodyPr wrap="square">
            <a:spAutoFit/>
          </a:bodyPr>
          <a:lstStyle/>
          <a:p>
            <a:pPr algn="ctr"/>
            <a:r>
              <a:rPr lang="en-US" sz="1000" dirty="0"/>
              <a:t>Source: </a:t>
            </a:r>
            <a:r>
              <a:rPr lang="en-US" sz="1000" dirty="0" smtClean="0"/>
              <a:t>http</a:t>
            </a:r>
            <a:r>
              <a:rPr lang="en-US" sz="1000" dirty="0"/>
              <a:t>://</a:t>
            </a:r>
            <a:r>
              <a:rPr lang="en-US" sz="1000" dirty="0" smtClean="0"/>
              <a:t>data.europa.eu/eli/dec/2014/955/oj</a:t>
            </a:r>
            <a:r>
              <a:rPr lang="el-GR" sz="1000" dirty="0" smtClean="0"/>
              <a:t> </a:t>
            </a:r>
            <a:r>
              <a:rPr lang="en-US" sz="1000" dirty="0" smtClean="0"/>
              <a:t> </a:t>
            </a:r>
            <a:r>
              <a:rPr lang="el-GR" sz="1000" dirty="0" smtClean="0"/>
              <a:t>  </a:t>
            </a:r>
            <a:endParaRPr lang="en-US" sz="1000" dirty="0"/>
          </a:p>
        </p:txBody>
      </p:sp>
      <p:pic>
        <p:nvPicPr>
          <p:cNvPr id="11" name="Picture 10"/>
          <p:cNvPicPr>
            <a:picLocks noChangeAspect="1"/>
          </p:cNvPicPr>
          <p:nvPr/>
        </p:nvPicPr>
        <p:blipFill>
          <a:blip r:embed="rId4"/>
          <a:stretch>
            <a:fillRect/>
          </a:stretch>
        </p:blipFill>
        <p:spPr>
          <a:xfrm>
            <a:off x="132568" y="1703805"/>
            <a:ext cx="3550881" cy="3592472"/>
          </a:xfrm>
          <a:prstGeom prst="rect">
            <a:avLst/>
          </a:prstGeom>
        </p:spPr>
      </p:pic>
      <p:pic>
        <p:nvPicPr>
          <p:cNvPr id="13" name="Picture 12"/>
          <p:cNvPicPr>
            <a:picLocks noChangeAspect="1"/>
          </p:cNvPicPr>
          <p:nvPr/>
        </p:nvPicPr>
        <p:blipFill>
          <a:blip r:embed="rId5"/>
          <a:stretch>
            <a:fillRect/>
          </a:stretch>
        </p:blipFill>
        <p:spPr>
          <a:xfrm>
            <a:off x="3087535" y="2124853"/>
            <a:ext cx="3445053" cy="3753640"/>
          </a:xfrm>
          <a:prstGeom prst="rect">
            <a:avLst/>
          </a:prstGeom>
        </p:spPr>
      </p:pic>
      <p:pic>
        <p:nvPicPr>
          <p:cNvPr id="16" name="Picture 15"/>
          <p:cNvPicPr>
            <a:picLocks noChangeAspect="1"/>
          </p:cNvPicPr>
          <p:nvPr/>
        </p:nvPicPr>
        <p:blipFill>
          <a:blip r:embed="rId6"/>
          <a:stretch>
            <a:fillRect/>
          </a:stretch>
        </p:blipFill>
        <p:spPr>
          <a:xfrm>
            <a:off x="5410783" y="5000456"/>
            <a:ext cx="3468250" cy="1105155"/>
          </a:xfrm>
          <a:prstGeom prst="rect">
            <a:avLst/>
          </a:prstGeom>
        </p:spPr>
      </p:pic>
    </p:spTree>
    <p:extLst>
      <p:ext uri="{BB962C8B-B14F-4D97-AF65-F5344CB8AC3E}">
        <p14:creationId xmlns:p14="http://schemas.microsoft.com/office/powerpoint/2010/main" val="48574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5"/>
            <a:ext cx="8418576" cy="487572"/>
          </a:xfrm>
          <a:prstGeom prst="rect">
            <a:avLst/>
          </a:prstGeom>
        </p:spPr>
        <p:txBody>
          <a:bodyPr>
            <a:normAutofit/>
          </a:bodyPr>
          <a:lstStyle/>
          <a:p>
            <a:pPr marL="0" indent="0">
              <a:buNone/>
            </a:pPr>
            <a:r>
              <a:rPr lang="en-US" sz="2400" b="1" u="sng" dirty="0" smtClean="0">
                <a:cs typeface="Calibri" panose="020F0502020204030204" pitchFamily="34" charset="0"/>
              </a:rPr>
              <a:t>BACKGROUND - </a:t>
            </a:r>
            <a:r>
              <a:rPr lang="en-US" sz="2400" b="1" u="sng" dirty="0" smtClean="0"/>
              <a:t>RECYCLING SIGNS</a:t>
            </a:r>
            <a:endParaRPr lang="en-US" sz="2400" u="sng" dirty="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5</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The Green Dot symb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147" y="1609236"/>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08052" y="1609236"/>
            <a:ext cx="8073235" cy="461665"/>
          </a:xfrm>
          <a:prstGeom prst="rect">
            <a:avLst/>
          </a:prstGeom>
        </p:spPr>
        <p:txBody>
          <a:bodyPr wrap="square">
            <a:spAutoFit/>
          </a:bodyPr>
          <a:lstStyle/>
          <a:p>
            <a:r>
              <a:rPr lang="en-US" sz="1200" dirty="0">
                <a:solidFill>
                  <a:srgbClr val="000000"/>
                </a:solidFill>
              </a:rPr>
              <a:t>The </a:t>
            </a:r>
            <a:r>
              <a:rPr lang="en-US" sz="1200" b="1" dirty="0">
                <a:solidFill>
                  <a:srgbClr val="000000"/>
                </a:solidFill>
              </a:rPr>
              <a:t>Green Dot </a:t>
            </a:r>
            <a:r>
              <a:rPr lang="en-US" sz="1200" dirty="0">
                <a:solidFill>
                  <a:srgbClr val="000000"/>
                </a:solidFill>
              </a:rPr>
              <a:t>does not necessarily mean that the packaging is recyclable, will be recycled or has been recycled. It </a:t>
            </a:r>
            <a:r>
              <a:rPr lang="en-US" sz="1200" dirty="0" smtClean="0">
                <a:solidFill>
                  <a:srgbClr val="000000"/>
                </a:solidFill>
              </a:rPr>
              <a:t>signifies </a:t>
            </a:r>
            <a:r>
              <a:rPr lang="en-US" sz="1200" dirty="0">
                <a:solidFill>
                  <a:srgbClr val="000000"/>
                </a:solidFill>
              </a:rPr>
              <a:t>that the producer has made a financial contribution towards the recovery and recycling of packaging in Europe.</a:t>
            </a:r>
            <a:endParaRPr lang="el-GR" sz="1200" dirty="0"/>
          </a:p>
        </p:txBody>
      </p:sp>
      <p:pic>
        <p:nvPicPr>
          <p:cNvPr id="6" name="Picture 5"/>
          <p:cNvPicPr>
            <a:picLocks noChangeAspect="1"/>
          </p:cNvPicPr>
          <p:nvPr/>
        </p:nvPicPr>
        <p:blipFill>
          <a:blip r:embed="rId5"/>
          <a:stretch>
            <a:fillRect/>
          </a:stretch>
        </p:blipFill>
        <p:spPr>
          <a:xfrm>
            <a:off x="225147" y="2861594"/>
            <a:ext cx="396000" cy="396000"/>
          </a:xfrm>
          <a:prstGeom prst="rect">
            <a:avLst/>
          </a:prstGeom>
        </p:spPr>
      </p:pic>
      <p:sp>
        <p:nvSpPr>
          <p:cNvPr id="15" name="Rectangle 14"/>
          <p:cNvSpPr/>
          <p:nvPr/>
        </p:nvSpPr>
        <p:spPr>
          <a:xfrm>
            <a:off x="677585" y="2801092"/>
            <a:ext cx="8414728" cy="1569660"/>
          </a:xfrm>
          <a:prstGeom prst="rect">
            <a:avLst/>
          </a:prstGeom>
        </p:spPr>
        <p:txBody>
          <a:bodyPr wrap="square">
            <a:spAutoFit/>
          </a:bodyPr>
          <a:lstStyle/>
          <a:p>
            <a:r>
              <a:rPr lang="en-US" sz="1200" b="1" dirty="0"/>
              <a:t>Plastic resin </a:t>
            </a:r>
            <a:r>
              <a:rPr lang="en-US" sz="1200" b="1" dirty="0" smtClean="0"/>
              <a:t>codes </a:t>
            </a:r>
            <a:r>
              <a:rPr lang="en-US" sz="1200" dirty="0" smtClean="0"/>
              <a:t>identify </a:t>
            </a:r>
            <a:r>
              <a:rPr lang="en-US" sz="1200" dirty="0"/>
              <a:t>the type of plastic resin used to make the item by providing a 'Resin Identification Code'. </a:t>
            </a:r>
          </a:p>
          <a:p>
            <a:r>
              <a:rPr lang="en-US" sz="1200" dirty="0" smtClean="0"/>
              <a:t>1 </a:t>
            </a:r>
            <a:r>
              <a:rPr lang="en-US" sz="1200" dirty="0"/>
              <a:t>- PET, used for drinks bottles and some food packaging: Widely recycled</a:t>
            </a:r>
          </a:p>
          <a:p>
            <a:r>
              <a:rPr lang="en-US" sz="1200" dirty="0" smtClean="0"/>
              <a:t>2 </a:t>
            </a:r>
            <a:r>
              <a:rPr lang="en-US" sz="1200" dirty="0"/>
              <a:t>- HDPE, used for cleaning product bottles, milk cartons, </a:t>
            </a:r>
            <a:r>
              <a:rPr lang="en-US" sz="1200" dirty="0" err="1"/>
              <a:t>etc</a:t>
            </a:r>
            <a:r>
              <a:rPr lang="en-US" sz="1200" dirty="0"/>
              <a:t>: Widely recycled</a:t>
            </a:r>
          </a:p>
          <a:p>
            <a:r>
              <a:rPr lang="en-US" sz="1200" dirty="0" smtClean="0"/>
              <a:t>3 </a:t>
            </a:r>
            <a:r>
              <a:rPr lang="en-US" sz="1200" dirty="0"/>
              <a:t>- PVC, used for car parts, window fittings, </a:t>
            </a:r>
            <a:r>
              <a:rPr lang="en-US" sz="1200" dirty="0" err="1"/>
              <a:t>etc</a:t>
            </a:r>
            <a:r>
              <a:rPr lang="en-US" sz="1200" dirty="0"/>
              <a:t>: Not easily recyclable</a:t>
            </a:r>
          </a:p>
          <a:p>
            <a:r>
              <a:rPr lang="en-US" sz="1200" dirty="0" smtClean="0"/>
              <a:t>4 </a:t>
            </a:r>
            <a:r>
              <a:rPr lang="en-US" sz="1200" dirty="0"/>
              <a:t>- LDPE, used for plastic bags and wrapping, </a:t>
            </a:r>
            <a:r>
              <a:rPr lang="en-US" sz="1200" dirty="0" err="1"/>
              <a:t>etc</a:t>
            </a:r>
            <a:r>
              <a:rPr lang="en-US" sz="1200" dirty="0"/>
              <a:t>: Recycle at specialist points</a:t>
            </a:r>
          </a:p>
          <a:p>
            <a:r>
              <a:rPr lang="en-US" sz="1200" dirty="0" smtClean="0"/>
              <a:t>5 </a:t>
            </a:r>
            <a:r>
              <a:rPr lang="en-US" sz="1200" dirty="0"/>
              <a:t>- PP, used for some tubs and trays </a:t>
            </a:r>
            <a:r>
              <a:rPr lang="en-US" sz="1200" dirty="0" err="1"/>
              <a:t>etc</a:t>
            </a:r>
            <a:r>
              <a:rPr lang="en-US" sz="1200" dirty="0"/>
              <a:t>: Widely recycled</a:t>
            </a:r>
          </a:p>
          <a:p>
            <a:r>
              <a:rPr lang="en-US" sz="1200" dirty="0" smtClean="0"/>
              <a:t>6 </a:t>
            </a:r>
            <a:r>
              <a:rPr lang="en-US" sz="1200" dirty="0"/>
              <a:t>- PS, used for takeaway boxes, disposable cutlery, </a:t>
            </a:r>
            <a:r>
              <a:rPr lang="en-US" sz="1200" dirty="0" err="1"/>
              <a:t>etc</a:t>
            </a:r>
            <a:r>
              <a:rPr lang="en-US" sz="1200" dirty="0"/>
              <a:t>: Not easily recyclable</a:t>
            </a:r>
          </a:p>
          <a:p>
            <a:r>
              <a:rPr lang="en-US" sz="1200" dirty="0" smtClean="0"/>
              <a:t>7 </a:t>
            </a:r>
            <a:r>
              <a:rPr lang="en-US" sz="1200" dirty="0"/>
              <a:t>- Other, used for crisp packets, rice packets </a:t>
            </a:r>
            <a:r>
              <a:rPr lang="en-US" sz="1200" dirty="0" err="1"/>
              <a:t>etc</a:t>
            </a:r>
            <a:r>
              <a:rPr lang="en-US" sz="1200" dirty="0"/>
              <a:t>: Recycle at specialist points</a:t>
            </a:r>
            <a:endParaRPr lang="el-GR" sz="1200" dirty="0"/>
          </a:p>
        </p:txBody>
      </p:sp>
      <p:pic>
        <p:nvPicPr>
          <p:cNvPr id="19" name="Picture 18"/>
          <p:cNvPicPr>
            <a:picLocks noChangeAspect="1"/>
          </p:cNvPicPr>
          <p:nvPr/>
        </p:nvPicPr>
        <p:blipFill>
          <a:blip r:embed="rId6"/>
          <a:stretch>
            <a:fillRect/>
          </a:stretch>
        </p:blipFill>
        <p:spPr>
          <a:xfrm>
            <a:off x="225147" y="2140315"/>
            <a:ext cx="396000" cy="396000"/>
          </a:xfrm>
          <a:prstGeom prst="rect">
            <a:avLst/>
          </a:prstGeom>
        </p:spPr>
      </p:pic>
      <p:sp>
        <p:nvSpPr>
          <p:cNvPr id="20" name="Rectangle 19"/>
          <p:cNvSpPr/>
          <p:nvPr/>
        </p:nvSpPr>
        <p:spPr>
          <a:xfrm>
            <a:off x="708051" y="2140315"/>
            <a:ext cx="8073235" cy="646331"/>
          </a:xfrm>
          <a:prstGeom prst="rect">
            <a:avLst/>
          </a:prstGeom>
        </p:spPr>
        <p:txBody>
          <a:bodyPr wrap="square">
            <a:spAutoFit/>
          </a:bodyPr>
          <a:lstStyle/>
          <a:p>
            <a:r>
              <a:rPr lang="en-US" sz="1200" dirty="0" smtClean="0"/>
              <a:t>The </a:t>
            </a:r>
            <a:r>
              <a:rPr lang="en-US" sz="1200" b="1" dirty="0" smtClean="0"/>
              <a:t>Mobius Loop </a:t>
            </a:r>
            <a:r>
              <a:rPr lang="en-US" sz="1200" dirty="0" smtClean="0"/>
              <a:t>indicates </a:t>
            </a:r>
            <a:r>
              <a:rPr lang="en-US" sz="1200" dirty="0"/>
              <a:t>that an object is capable of being recycled but not that it will necessarily be accepted in all recycling collection systems or that it has been recycled. Sometimes this symbol is used with a percentage figure in the middle to explain that the packaging contains x% of recycled material.</a:t>
            </a:r>
            <a:endParaRPr lang="el-GR" sz="1200" dirty="0"/>
          </a:p>
        </p:txBody>
      </p:sp>
      <p:sp>
        <p:nvSpPr>
          <p:cNvPr id="21" name="Rectangle 20"/>
          <p:cNvSpPr/>
          <p:nvPr/>
        </p:nvSpPr>
        <p:spPr>
          <a:xfrm>
            <a:off x="621146" y="4552251"/>
            <a:ext cx="3659541" cy="461665"/>
          </a:xfrm>
          <a:prstGeom prst="rect">
            <a:avLst/>
          </a:prstGeom>
        </p:spPr>
        <p:txBody>
          <a:bodyPr wrap="square">
            <a:spAutoFit/>
          </a:bodyPr>
          <a:lstStyle/>
          <a:p>
            <a:r>
              <a:rPr lang="en-US" sz="1200" b="1" dirty="0" smtClean="0">
                <a:solidFill>
                  <a:srgbClr val="000000"/>
                </a:solidFill>
              </a:rPr>
              <a:t>Glass.</a:t>
            </a:r>
            <a:r>
              <a:rPr lang="en-US" sz="1200" dirty="0">
                <a:solidFill>
                  <a:srgbClr val="000000"/>
                </a:solidFill>
              </a:rPr>
              <a:t> </a:t>
            </a:r>
            <a:r>
              <a:rPr lang="en-US" sz="1200" dirty="0" smtClean="0">
                <a:solidFill>
                  <a:srgbClr val="000000"/>
                </a:solidFill>
              </a:rPr>
              <a:t>Recycle </a:t>
            </a:r>
            <a:r>
              <a:rPr lang="en-US" sz="1200" dirty="0">
                <a:solidFill>
                  <a:srgbClr val="000000"/>
                </a:solidFill>
              </a:rPr>
              <a:t>the glass </a:t>
            </a:r>
            <a:r>
              <a:rPr lang="en-US" sz="1200" dirty="0" smtClean="0">
                <a:solidFill>
                  <a:srgbClr val="000000"/>
                </a:solidFill>
              </a:rPr>
              <a:t>container (bottles, jars</a:t>
            </a:r>
            <a:r>
              <a:rPr lang="en-US" sz="1200" dirty="0">
                <a:solidFill>
                  <a:srgbClr val="000000"/>
                </a:solidFill>
              </a:rPr>
              <a:t>, </a:t>
            </a:r>
            <a:r>
              <a:rPr lang="en-US" sz="1200" dirty="0" smtClean="0">
                <a:solidFill>
                  <a:srgbClr val="000000"/>
                </a:solidFill>
              </a:rPr>
              <a:t>non-food bottles)</a:t>
            </a:r>
            <a:endParaRPr lang="en-US" sz="1200" dirty="0">
              <a:solidFill>
                <a:srgbClr val="000000"/>
              </a:solidFill>
            </a:endParaRPr>
          </a:p>
        </p:txBody>
      </p:sp>
      <p:pic>
        <p:nvPicPr>
          <p:cNvPr id="22" name="Picture 21"/>
          <p:cNvPicPr>
            <a:picLocks noChangeAspect="1"/>
          </p:cNvPicPr>
          <p:nvPr/>
        </p:nvPicPr>
        <p:blipFill>
          <a:blip r:embed="rId7"/>
          <a:stretch>
            <a:fillRect/>
          </a:stretch>
        </p:blipFill>
        <p:spPr>
          <a:xfrm>
            <a:off x="225147" y="4552251"/>
            <a:ext cx="396000" cy="396000"/>
          </a:xfrm>
          <a:prstGeom prst="rect">
            <a:avLst/>
          </a:prstGeom>
        </p:spPr>
      </p:pic>
      <p:pic>
        <p:nvPicPr>
          <p:cNvPr id="23" name="Picture 22"/>
          <p:cNvPicPr>
            <a:picLocks noChangeAspect="1"/>
          </p:cNvPicPr>
          <p:nvPr/>
        </p:nvPicPr>
        <p:blipFill>
          <a:blip r:embed="rId8"/>
          <a:stretch>
            <a:fillRect/>
          </a:stretch>
        </p:blipFill>
        <p:spPr>
          <a:xfrm>
            <a:off x="4746740" y="4552251"/>
            <a:ext cx="396000" cy="396000"/>
          </a:xfrm>
          <a:prstGeom prst="rect">
            <a:avLst/>
          </a:prstGeom>
        </p:spPr>
      </p:pic>
      <p:sp>
        <p:nvSpPr>
          <p:cNvPr id="24" name="Rectangle 23"/>
          <p:cNvSpPr/>
          <p:nvPr/>
        </p:nvSpPr>
        <p:spPr>
          <a:xfrm>
            <a:off x="5213381" y="4552251"/>
            <a:ext cx="3750658" cy="461665"/>
          </a:xfrm>
          <a:prstGeom prst="rect">
            <a:avLst/>
          </a:prstGeom>
        </p:spPr>
        <p:txBody>
          <a:bodyPr wrap="square">
            <a:spAutoFit/>
          </a:bodyPr>
          <a:lstStyle/>
          <a:p>
            <a:r>
              <a:rPr lang="en-US" sz="1200" b="1" dirty="0"/>
              <a:t>Recyclable </a:t>
            </a:r>
            <a:r>
              <a:rPr lang="en-US" sz="1200" b="1" dirty="0" err="1" smtClean="0"/>
              <a:t>aluminium</a:t>
            </a:r>
            <a:r>
              <a:rPr lang="en-US" sz="1200" b="1" dirty="0" smtClean="0"/>
              <a:t>. </a:t>
            </a:r>
            <a:r>
              <a:rPr lang="en-US" sz="1200" dirty="0" smtClean="0"/>
              <a:t>Indicates </a:t>
            </a:r>
            <a:r>
              <a:rPr lang="en-US" sz="1200" dirty="0"/>
              <a:t>that the item is made from recyclable </a:t>
            </a:r>
            <a:r>
              <a:rPr lang="en-US" sz="1200" dirty="0" err="1"/>
              <a:t>aluminium</a:t>
            </a:r>
            <a:r>
              <a:rPr lang="en-US" sz="1200" dirty="0"/>
              <a:t>.</a:t>
            </a:r>
            <a:endParaRPr lang="el-GR" sz="1200" dirty="0"/>
          </a:p>
        </p:txBody>
      </p:sp>
      <p:pic>
        <p:nvPicPr>
          <p:cNvPr id="25" name="Picture 2" descr="The Forest Stewardship Council (FSC) symbo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5147" y="5136294"/>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621147" y="5136294"/>
            <a:ext cx="4013653" cy="646331"/>
          </a:xfrm>
          <a:prstGeom prst="rect">
            <a:avLst/>
          </a:prstGeom>
        </p:spPr>
        <p:txBody>
          <a:bodyPr wrap="square">
            <a:spAutoFit/>
          </a:bodyPr>
          <a:lstStyle/>
          <a:p>
            <a:r>
              <a:rPr lang="en-US" sz="1200" b="1" dirty="0"/>
              <a:t>Paper, card and </a:t>
            </a:r>
            <a:r>
              <a:rPr lang="en-US" sz="1200" b="1" dirty="0" smtClean="0"/>
              <a:t>wood. </a:t>
            </a:r>
            <a:r>
              <a:rPr lang="en-US" sz="1200" dirty="0" smtClean="0"/>
              <a:t>Identifies </a:t>
            </a:r>
            <a:r>
              <a:rPr lang="en-US" sz="1200" dirty="0"/>
              <a:t>wood-based products from well managed forests independently certified in accordance with the rules of the FSC.</a:t>
            </a:r>
            <a:endParaRPr lang="el-GR" sz="1200" dirty="0"/>
          </a:p>
        </p:txBody>
      </p:sp>
      <p:pic>
        <p:nvPicPr>
          <p:cNvPr id="27" name="Picture 26"/>
          <p:cNvPicPr>
            <a:picLocks noChangeAspect="1"/>
          </p:cNvPicPr>
          <p:nvPr/>
        </p:nvPicPr>
        <p:blipFill>
          <a:blip r:embed="rId10"/>
          <a:stretch>
            <a:fillRect/>
          </a:stretch>
        </p:blipFill>
        <p:spPr>
          <a:xfrm>
            <a:off x="4634800" y="5136294"/>
            <a:ext cx="468000" cy="480001"/>
          </a:xfrm>
          <a:prstGeom prst="rect">
            <a:avLst/>
          </a:prstGeom>
        </p:spPr>
      </p:pic>
      <p:sp>
        <p:nvSpPr>
          <p:cNvPr id="28" name="Rectangle 27"/>
          <p:cNvSpPr/>
          <p:nvPr/>
        </p:nvSpPr>
        <p:spPr>
          <a:xfrm>
            <a:off x="5142740" y="5136294"/>
            <a:ext cx="3821299" cy="461665"/>
          </a:xfrm>
          <a:prstGeom prst="rect">
            <a:avLst/>
          </a:prstGeom>
        </p:spPr>
        <p:txBody>
          <a:bodyPr wrap="square">
            <a:spAutoFit/>
          </a:bodyPr>
          <a:lstStyle/>
          <a:p>
            <a:r>
              <a:rPr lang="en-US" sz="1200" b="1" dirty="0"/>
              <a:t>Waste </a:t>
            </a:r>
            <a:r>
              <a:rPr lang="en-US" sz="1200" b="1" dirty="0" smtClean="0"/>
              <a:t>electricals</a:t>
            </a:r>
            <a:r>
              <a:rPr lang="en-US" sz="1200" dirty="0" smtClean="0"/>
              <a:t>. Explains </a:t>
            </a:r>
            <a:r>
              <a:rPr lang="en-US" sz="1200" dirty="0"/>
              <a:t>that you should not place electrical items in your waste bin</a:t>
            </a:r>
            <a:r>
              <a:rPr lang="en-US" sz="1200" dirty="0" smtClean="0"/>
              <a:t>.</a:t>
            </a:r>
            <a:endParaRPr lang="el-GR" sz="1200" dirty="0"/>
          </a:p>
        </p:txBody>
      </p:sp>
      <p:pic>
        <p:nvPicPr>
          <p:cNvPr id="29" name="Picture 28"/>
          <p:cNvPicPr>
            <a:picLocks noChangeAspect="1"/>
          </p:cNvPicPr>
          <p:nvPr/>
        </p:nvPicPr>
        <p:blipFill>
          <a:blip r:embed="rId11"/>
          <a:stretch>
            <a:fillRect/>
          </a:stretch>
        </p:blipFill>
        <p:spPr>
          <a:xfrm>
            <a:off x="4634800" y="5713793"/>
            <a:ext cx="396000" cy="396000"/>
          </a:xfrm>
          <a:prstGeom prst="rect">
            <a:avLst/>
          </a:prstGeom>
        </p:spPr>
      </p:pic>
      <p:sp>
        <p:nvSpPr>
          <p:cNvPr id="30" name="Rectangle 29"/>
          <p:cNvSpPr/>
          <p:nvPr/>
        </p:nvSpPr>
        <p:spPr>
          <a:xfrm>
            <a:off x="5030800" y="5713793"/>
            <a:ext cx="4068175" cy="646331"/>
          </a:xfrm>
          <a:prstGeom prst="rect">
            <a:avLst/>
          </a:prstGeom>
        </p:spPr>
        <p:txBody>
          <a:bodyPr wrap="square">
            <a:spAutoFit/>
          </a:bodyPr>
          <a:lstStyle/>
          <a:p>
            <a:r>
              <a:rPr lang="en-US" sz="1200" b="1" dirty="0" err="1" smtClean="0"/>
              <a:t>Tidyman</a:t>
            </a:r>
            <a:r>
              <a:rPr lang="en-US" sz="1200" dirty="0" smtClean="0"/>
              <a:t>. It </a:t>
            </a:r>
            <a:r>
              <a:rPr lang="en-US" sz="1200" dirty="0"/>
              <a:t>doesn't relate to recycling but is a reminder to be a good citizen, disposing of the item in the most appropriate manner</a:t>
            </a:r>
            <a:endParaRPr lang="el-GR" sz="1200" dirty="0"/>
          </a:p>
        </p:txBody>
      </p:sp>
    </p:spTree>
    <p:extLst>
      <p:ext uri="{BB962C8B-B14F-4D97-AF65-F5344CB8AC3E}">
        <p14:creationId xmlns:p14="http://schemas.microsoft.com/office/powerpoint/2010/main" val="294673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6</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1192470438"/>
              </p:ext>
            </p:extLst>
          </p:nvPr>
        </p:nvGraphicFramePr>
        <p:xfrm>
          <a:off x="1743075" y="1121664"/>
          <a:ext cx="6365755" cy="5331523"/>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39579" y="4972449"/>
            <a:ext cx="2062071" cy="861774"/>
          </a:xfrm>
          <a:prstGeom prst="rect">
            <a:avLst/>
          </a:prstGeom>
        </p:spPr>
        <p:txBody>
          <a:bodyPr wrap="square">
            <a:spAutoFit/>
          </a:bodyPr>
          <a:lstStyle/>
          <a:p>
            <a:r>
              <a:rPr lang="en-GB" sz="1000" dirty="0" smtClean="0"/>
              <a:t>Source: Horizon </a:t>
            </a:r>
            <a:r>
              <a:rPr lang="en-GB" sz="1000" dirty="0"/>
              <a:t>2020 Mediterranean report</a:t>
            </a:r>
          </a:p>
          <a:p>
            <a:r>
              <a:rPr lang="en-GB" sz="1000" dirty="0"/>
              <a:t>Toward shared environmental information systems</a:t>
            </a:r>
          </a:p>
          <a:p>
            <a:r>
              <a:rPr lang="en-GB" sz="1000" dirty="0"/>
              <a:t>EEA-UNEP/MAP joint report</a:t>
            </a:r>
          </a:p>
        </p:txBody>
      </p:sp>
    </p:spTree>
    <p:extLst>
      <p:ext uri="{BB962C8B-B14F-4D97-AF65-F5344CB8AC3E}">
        <p14:creationId xmlns:p14="http://schemas.microsoft.com/office/powerpoint/2010/main" val="284270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BACKGROUND</a:t>
            </a:r>
          </a:p>
          <a:p>
            <a:pPr marL="0" indent="0">
              <a:buNone/>
            </a:pPr>
            <a:r>
              <a:rPr lang="en-US" b="1"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7</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854747249"/>
              </p:ext>
            </p:extLst>
          </p:nvPr>
        </p:nvGraphicFramePr>
        <p:xfrm>
          <a:off x="1694520" y="1049821"/>
          <a:ext cx="6156000" cy="53280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39579" y="4972449"/>
            <a:ext cx="2062071" cy="861774"/>
          </a:xfrm>
          <a:prstGeom prst="rect">
            <a:avLst/>
          </a:prstGeom>
        </p:spPr>
        <p:txBody>
          <a:bodyPr wrap="square">
            <a:spAutoFit/>
          </a:bodyPr>
          <a:lstStyle/>
          <a:p>
            <a:r>
              <a:rPr lang="en-GB" sz="1000" dirty="0" smtClean="0"/>
              <a:t>Source: Horizon </a:t>
            </a:r>
            <a:r>
              <a:rPr lang="en-GB" sz="1000" dirty="0"/>
              <a:t>2020 Mediterranean report</a:t>
            </a:r>
          </a:p>
          <a:p>
            <a:r>
              <a:rPr lang="en-GB" sz="1000" dirty="0"/>
              <a:t>Toward shared environmental information systems</a:t>
            </a:r>
          </a:p>
          <a:p>
            <a:r>
              <a:rPr lang="en-GB" sz="1000" dirty="0"/>
              <a:t>EEA-UNEP/MAP joint report</a:t>
            </a:r>
          </a:p>
        </p:txBody>
      </p:sp>
    </p:spTree>
    <p:extLst>
      <p:ext uri="{BB962C8B-B14F-4D97-AF65-F5344CB8AC3E}">
        <p14:creationId xmlns:p14="http://schemas.microsoft.com/office/powerpoint/2010/main" val="1867755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83151"/>
            <a:ext cx="8229600" cy="508984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INDICATOR</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8144"/>
            <a:ext cx="2133600" cy="365125"/>
          </a:xfrm>
        </p:spPr>
        <p:txBody>
          <a:bodyPr/>
          <a:lstStyle/>
          <a:p>
            <a:fld id="{243FB592-B9A9-49AA-A86F-4031F7B97808}" type="slidenum">
              <a:rPr lang="en-US" smtClean="0"/>
              <a:t>8</a:t>
            </a:fld>
            <a:endParaRPr lang="en-US"/>
          </a:p>
        </p:txBody>
      </p:sp>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prstClr val="black">
                    <a:lumMod val="50000"/>
                    <a:lumOff val="50000"/>
                  </a:prstClr>
                </a:solidFill>
              </a:rPr>
              <a:t>D.2.2</a:t>
            </a:r>
            <a:r>
              <a:rPr lang="en-US" sz="2800" b="1" dirty="0" smtClean="0">
                <a:solidFill>
                  <a:prstClr val="black">
                    <a:lumMod val="50000"/>
                    <a:lumOff val="50000"/>
                  </a:prstClr>
                </a:solidFill>
              </a:rPr>
              <a:t>– SOLID </a:t>
            </a:r>
            <a:r>
              <a:rPr lang="en-US" sz="2800" b="1" dirty="0">
                <a:solidFill>
                  <a:prstClr val="black">
                    <a:lumMod val="50000"/>
                    <a:lumOff val="50000"/>
                  </a:prstClr>
                </a:solidFill>
              </a:rPr>
              <a:t>WASTE RECYCLING</a:t>
            </a:r>
            <a:endParaRPr lang="en-US" sz="2400" b="1" dirty="0">
              <a:solidFill>
                <a:schemeClr val="tx1">
                  <a:lumMod val="50000"/>
                  <a:lumOff val="50000"/>
                </a:schemeClr>
              </a:solidFill>
            </a:endParaRPr>
          </a:p>
        </p:txBody>
      </p:sp>
      <p:graphicFrame>
        <p:nvGraphicFramePr>
          <p:cNvPr id="6"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4048609848"/>
              </p:ext>
            </p:extLst>
          </p:nvPr>
        </p:nvGraphicFramePr>
        <p:xfrm>
          <a:off x="457200" y="1968513"/>
          <a:ext cx="8229600" cy="1846840"/>
        </p:xfrm>
        <a:graphic>
          <a:graphicData uri="http://schemas.openxmlformats.org/drawingml/2006/table">
            <a:tbl>
              <a:tblPr firstRow="1" bandRow="1">
                <a:tableStyleId>{F5AB1C69-6EDB-4FF4-983F-18BD219EF322}</a:tableStyleId>
              </a:tblPr>
              <a:tblGrid>
                <a:gridCol w="2871216">
                  <a:extLst>
                    <a:ext uri="{9D8B030D-6E8A-4147-A177-3AD203B41FA5}">
                      <a16:colId xmlns:a16="http://schemas.microsoft.com/office/drawing/2014/main" val="338152859"/>
                    </a:ext>
                  </a:extLst>
                </a:gridCol>
                <a:gridCol w="2426208">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r>
                        <a:rPr lang="it-IT" dirty="0" err="1"/>
                        <a:t>Indicator</a:t>
                      </a:r>
                      <a:endParaRPr lang="it-IT" dirty="0"/>
                    </a:p>
                  </a:txBody>
                  <a:tcPr/>
                </a:tc>
                <a:tc>
                  <a:txBody>
                    <a:bodyPr/>
                    <a:lstStyle/>
                    <a:p>
                      <a:r>
                        <a:rPr lang="it-IT" dirty="0"/>
                        <a:t>Unit</a:t>
                      </a:r>
                    </a:p>
                  </a:txBody>
                  <a:tcPr/>
                </a:tc>
                <a:tc>
                  <a:txBody>
                    <a:bodyPr/>
                    <a:lstStyle/>
                    <a:p>
                      <a:r>
                        <a:rPr lang="it-IT" dirty="0"/>
                        <a:t>Data source</a:t>
                      </a:r>
                    </a:p>
                  </a:txBody>
                  <a:tcPr/>
                </a:tc>
                <a:extLst>
                  <a:ext uri="{0D108BD9-81ED-4DB2-BD59-A6C34878D82A}">
                    <a16:rowId xmlns:a16="http://schemas.microsoft.com/office/drawing/2014/main" val="3467756336"/>
                  </a:ext>
                </a:extLst>
              </a:tr>
              <a:tr h="1476000">
                <a:tc>
                  <a:txBody>
                    <a:bodyPr/>
                    <a:lstStyle/>
                    <a:p>
                      <a:pPr algn="l"/>
                      <a:r>
                        <a:rPr lang="en-GB" sz="1800" kern="1200" dirty="0" smtClean="0">
                          <a:solidFill>
                            <a:schemeClr val="dk1"/>
                          </a:solidFill>
                          <a:effectLst/>
                          <a:latin typeface="+mn-lt"/>
                          <a:ea typeface="+mn-ea"/>
                          <a:cs typeface="+mn-cs"/>
                        </a:rPr>
                        <a:t>Total amount of solid waste that is recycled divided by the total amount of solid waste produced in the city</a:t>
                      </a:r>
                      <a:endParaRPr lang="it-IT" sz="180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a:r>
                        <a:rPr lang="en-US" sz="1800" kern="1200" dirty="0" smtClean="0">
                          <a:effectLst/>
                        </a:rPr>
                        <a:t>%</a:t>
                      </a:r>
                      <a:endParaRPr lang="en-US" sz="1800" kern="1200" dirty="0">
                        <a:effectLst/>
                      </a:endParaRPr>
                    </a:p>
                  </a:txBody>
                  <a:tcPr anchor="ctr"/>
                </a:tc>
                <a:tc>
                  <a:txBody>
                    <a:bodyPr/>
                    <a:lstStyle/>
                    <a:p>
                      <a:pPr algn="ctr"/>
                      <a:r>
                        <a:rPr lang="it-IT" dirty="0" smtClean="0"/>
                        <a:t>Metered data</a:t>
                      </a:r>
                      <a:endParaRPr lang="it-IT" dirty="0"/>
                    </a:p>
                  </a:txBody>
                  <a:tcPr anchor="ctr"/>
                </a:tc>
                <a:extLst>
                  <a:ext uri="{0D108BD9-81ED-4DB2-BD59-A6C34878D82A}">
                    <a16:rowId xmlns:a16="http://schemas.microsoft.com/office/drawing/2014/main" val="2222151201"/>
                  </a:ext>
                </a:extLst>
              </a:tr>
            </a:tbl>
          </a:graphicData>
        </a:graphic>
      </p:graphicFrame>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0282" y="4313583"/>
            <a:ext cx="1303435" cy="1249070"/>
          </a:xfrm>
          <a:prstGeom prst="rect">
            <a:avLst/>
          </a:prstGeom>
        </p:spPr>
      </p:pic>
    </p:spTree>
    <p:extLst>
      <p:ext uri="{BB962C8B-B14F-4D97-AF65-F5344CB8AC3E}">
        <p14:creationId xmlns:p14="http://schemas.microsoft.com/office/powerpoint/2010/main" val="291105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en-US" sz="2800" dirty="0">
                <a:solidFill>
                  <a:prstClr val="black">
                    <a:lumMod val="50000"/>
                    <a:lumOff val="50000"/>
                  </a:prstClr>
                </a:solidFill>
              </a:rPr>
              <a:t>D.2.2</a:t>
            </a:r>
            <a:r>
              <a:rPr lang="en-US" sz="2800" dirty="0" smtClean="0">
                <a:solidFill>
                  <a:prstClr val="black">
                    <a:lumMod val="50000"/>
                    <a:lumOff val="50000"/>
                  </a:prstClr>
                </a:solidFill>
              </a:rPr>
              <a:t>– SOLID </a:t>
            </a:r>
            <a:r>
              <a:rPr lang="en-US" sz="2800" dirty="0">
                <a:solidFill>
                  <a:prstClr val="black">
                    <a:lumMod val="50000"/>
                    <a:lumOff val="50000"/>
                  </a:prstClr>
                </a:solidFill>
              </a:rPr>
              <a:t>WASTE RECYCLING</a:t>
            </a:r>
            <a:endParaRPr lang="en-US" sz="2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4959"/>
            <a:ext cx="2133600" cy="365125"/>
          </a:xfrm>
        </p:spPr>
        <p:txBody>
          <a:bodyPr/>
          <a:lstStyle/>
          <a:p>
            <a:fld id="{243FB592-B9A9-49AA-A86F-4031F7B97808}" type="slidenum">
              <a:rPr lang="en-US" smtClean="0"/>
              <a:t>9</a:t>
            </a:fld>
            <a:endParaRPr lang="en-US"/>
          </a:p>
        </p:txBody>
      </p:sp>
      <p:pic>
        <p:nvPicPr>
          <p:cNvPr id="12"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1251629"/>
            <a:ext cx="8418576" cy="450068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INTENT</a:t>
            </a:r>
            <a:r>
              <a:rPr lang="en-US" b="1" dirty="0" smtClean="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p>
          <a:p>
            <a:pPr marL="0" indent="0">
              <a:buFont typeface="Arial" panose="020B0604020202020204" pitchFamily="34" charset="0"/>
              <a:buNone/>
            </a:pPr>
            <a:endParaRPr lang="en-US" sz="1400" dirty="0" smtClean="0">
              <a:latin typeface="Calibri" panose="020F0502020204030204" pitchFamily="34" charset="0"/>
              <a:cs typeface="Calibri" panose="020F0502020204030204" pitchFamily="34" charset="0"/>
            </a:endParaRPr>
          </a:p>
          <a:p>
            <a:pPr marL="0" indent="0">
              <a:buNone/>
            </a:pPr>
            <a:r>
              <a:rPr lang="en-US" sz="2400" dirty="0" smtClean="0"/>
              <a:t>Promote and develop sustainable waste management</a:t>
            </a:r>
            <a:endParaRPr lang="en-US" dirty="0"/>
          </a:p>
        </p:txBody>
      </p:sp>
      <p:pic>
        <p:nvPicPr>
          <p:cNvPr id="14" name="Immagine 9">
            <a:extLst>
              <a:ext uri="{FF2B5EF4-FFF2-40B4-BE49-F238E27FC236}">
                <a16:creationId xmlns:a16="http://schemas.microsoft.com/office/drawing/2014/main" id="{2B2C1680-7C52-41F8-9B18-68F698CCF0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3429000"/>
            <a:ext cx="3875202" cy="2177371"/>
          </a:xfrm>
          <a:prstGeom prst="rect">
            <a:avLst/>
          </a:prstGeom>
        </p:spPr>
      </p:pic>
      <p:pic>
        <p:nvPicPr>
          <p:cNvPr id="15" name="Immagine 8">
            <a:extLst>
              <a:ext uri="{FF2B5EF4-FFF2-40B4-BE49-F238E27FC236}">
                <a16:creationId xmlns:a16="http://schemas.microsoft.com/office/drawing/2014/main" id="{4FC9766C-B64E-4D31-9F51-497393C678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7787" y="3429000"/>
            <a:ext cx="3875201" cy="2177371"/>
          </a:xfrm>
          <a:prstGeom prst="rect">
            <a:avLst/>
          </a:prstGeom>
        </p:spPr>
      </p:pic>
    </p:spTree>
    <p:extLst>
      <p:ext uri="{BB962C8B-B14F-4D97-AF65-F5344CB8AC3E}">
        <p14:creationId xmlns:p14="http://schemas.microsoft.com/office/powerpoint/2010/main" val="24173910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8" ma:contentTypeDescription="Crea un document nou" ma:contentTypeScope="" ma:versionID="7dabb1895bef38adc2e59cd3140a9414">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f1b208bf6debd80a4552157fd1b22229"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839B09-C47A-49ED-9032-4B02E9A776A4}"/>
</file>

<file path=customXml/itemProps2.xml><?xml version="1.0" encoding="utf-8"?>
<ds:datastoreItem xmlns:ds="http://schemas.openxmlformats.org/officeDocument/2006/customXml" ds:itemID="{AABDE486-17F4-48B2-8093-1DC511869170}"/>
</file>

<file path=customXml/itemProps3.xml><?xml version="1.0" encoding="utf-8"?>
<ds:datastoreItem xmlns:ds="http://schemas.openxmlformats.org/officeDocument/2006/customXml" ds:itemID="{AB1F73DC-3CFF-4F90-855F-15DA56457E4F}"/>
</file>

<file path=docProps/app.xml><?xml version="1.0" encoding="utf-8"?>
<Properties xmlns="http://schemas.openxmlformats.org/officeDocument/2006/extended-properties" xmlns:vt="http://schemas.openxmlformats.org/officeDocument/2006/docPropsVTypes">
  <TotalTime>28790</TotalTime>
  <Words>989</Words>
  <Application>Microsoft Office PowerPoint</Application>
  <PresentationFormat>On-screen Show (4:3)</PresentationFormat>
  <Paragraphs>142</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Narrow</vt:lpstr>
      <vt:lpstr>Calibri</vt:lpstr>
      <vt:lpstr>Times New Roman</vt:lpstr>
      <vt:lpstr>Wingdings</vt:lpstr>
      <vt:lpstr>Larissa</vt:lpstr>
      <vt:lpstr>PowerPoint Presentation</vt:lpstr>
      <vt:lpstr>D.2.2– SOLID WASTE RECYCLING</vt:lpstr>
      <vt:lpstr>D.2.2– SOLID WASTE RECYCLING</vt:lpstr>
      <vt:lpstr>D.2.2– SOLID WASTE RECYCLING</vt:lpstr>
      <vt:lpstr>D.2.2– SOLID WASTE RECYCLING</vt:lpstr>
      <vt:lpstr>D.2.2– SOLID WASTE RECYCLING</vt:lpstr>
      <vt:lpstr>D.2.2– SOLID WASTE RECYCLING</vt:lpstr>
      <vt:lpstr>PowerPoint Presentation</vt:lpstr>
      <vt:lpstr>D.2.2– SOLID WASTE RECYCLING</vt:lpstr>
      <vt:lpstr>PowerPoint Presentation</vt:lpstr>
      <vt:lpstr>PowerPoint Presentation</vt:lpstr>
      <vt:lpstr>PowerPoint Presentation</vt:lpstr>
      <vt:lpstr>D.2.2– SOLID WASTE RECYCLING</vt:lpstr>
      <vt:lpstr>D.2.2– SOLID WASTE RECYCLING</vt:lpstr>
      <vt:lpstr>PowerPoint Presentation</vt:lpstr>
      <vt:lpstr>D.2.2– SOLID WASTE RECYCLING</vt:lpstr>
      <vt:lpstr>D.2.2– SOLID WASTE RECYCLING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POPI DROUTSA</cp:lastModifiedBy>
  <cp:revision>371</cp:revision>
  <dcterms:created xsi:type="dcterms:W3CDTF">2017-01-09T10:20:00Z</dcterms:created>
  <dcterms:modified xsi:type="dcterms:W3CDTF">2022-12-22T09:14:48Z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